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3.xml" ContentType="application/vnd.openxmlformats-officedocument.presentationml.notesSlide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  <p:sldMasterId id="2147483672" r:id="rId3"/>
    <p:sldMasterId id="2147483684" r:id="rId4"/>
    <p:sldMasterId id="2147483696" r:id="rId5"/>
    <p:sldMasterId id="2147483725" r:id="rId6"/>
    <p:sldMasterId id="2147483737" r:id="rId7"/>
    <p:sldMasterId id="2147483748" r:id="rId8"/>
  </p:sldMasterIdLst>
  <p:notesMasterIdLst>
    <p:notesMasterId r:id="rId37"/>
  </p:notesMasterIdLst>
  <p:handoutMasterIdLst>
    <p:handoutMasterId r:id="rId38"/>
  </p:handoutMasterIdLst>
  <p:sldIdLst>
    <p:sldId id="371" r:id="rId9"/>
    <p:sldId id="468" r:id="rId10"/>
    <p:sldId id="534" r:id="rId11"/>
    <p:sldId id="466" r:id="rId12"/>
    <p:sldId id="535" r:id="rId13"/>
    <p:sldId id="536" r:id="rId14"/>
    <p:sldId id="484" r:id="rId15"/>
    <p:sldId id="385" r:id="rId16"/>
    <p:sldId id="523" r:id="rId17"/>
    <p:sldId id="524" r:id="rId18"/>
    <p:sldId id="525" r:id="rId19"/>
    <p:sldId id="529" r:id="rId20"/>
    <p:sldId id="512" r:id="rId21"/>
    <p:sldId id="513" r:id="rId22"/>
    <p:sldId id="515" r:id="rId23"/>
    <p:sldId id="517" r:id="rId24"/>
    <p:sldId id="533" r:id="rId25"/>
    <p:sldId id="471" r:id="rId26"/>
    <p:sldId id="474" r:id="rId27"/>
    <p:sldId id="475" r:id="rId28"/>
    <p:sldId id="476" r:id="rId29"/>
    <p:sldId id="478" r:id="rId30"/>
    <p:sldId id="477" r:id="rId31"/>
    <p:sldId id="531" r:id="rId32"/>
    <p:sldId id="480" r:id="rId33"/>
    <p:sldId id="481" r:id="rId34"/>
    <p:sldId id="482" r:id="rId35"/>
    <p:sldId id="537" r:id="rId36"/>
  </p:sldIdLst>
  <p:sldSz cx="12192000" cy="6858000"/>
  <p:notesSz cx="9942513" cy="6808788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4">
          <p15:clr>
            <a:srgbClr val="A4A3A4"/>
          </p15:clr>
        </p15:guide>
        <p15:guide id="2" pos="5100">
          <p15:clr>
            <a:srgbClr val="A4A3A4"/>
          </p15:clr>
        </p15:guide>
        <p15:guide id="3" orient="horz" pos="2226">
          <p15:clr>
            <a:srgbClr val="A4A3A4"/>
          </p15:clr>
        </p15:guide>
        <p15:guide id="4" pos="38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翟宏帅" initials="翟宏帅/运营科技" lastIdx="1" clrIdx="0"/>
  <p:cmAuthor id="1" name="王常胜" initials="王" lastIdx="1" clrIdx="0"/>
  <p:cmAuthor id="2" name="Pueschner, Franziska {FA~Shanghai}" initials="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751"/>
    <a:srgbClr val="1AB39F"/>
    <a:srgbClr val="ED7D31"/>
    <a:srgbClr val="F15921"/>
    <a:srgbClr val="1B3C96"/>
    <a:srgbClr val="945F39"/>
    <a:srgbClr val="FBF4F2"/>
    <a:srgbClr val="E60000"/>
    <a:srgbClr val="700606"/>
    <a:srgbClr val="C00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73246" autoAdjust="0"/>
  </p:normalViewPr>
  <p:slideViewPr>
    <p:cSldViewPr snapToGrid="0">
      <p:cViewPr varScale="1">
        <p:scale>
          <a:sx n="85" d="100"/>
          <a:sy n="85" d="100"/>
        </p:scale>
        <p:origin x="1494" y="60"/>
      </p:cViewPr>
      <p:guideLst>
        <p:guide orient="horz" pos="2934"/>
        <p:guide pos="5100"/>
        <p:guide orient="horz" pos="2226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commentAuthors" Target="commentAuthor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8052" cy="341126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2240" y="0"/>
            <a:ext cx="4308051" cy="341126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FF0449EE-8B34-478B-9BBB-A6A647DED30B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467662"/>
            <a:ext cx="4308052" cy="341126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2240" y="6467662"/>
            <a:ext cx="4308051" cy="341126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9D07CBE9-E2E3-4F20-A40B-303C89912F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063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462608" cy="382344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833335" y="0"/>
            <a:ext cx="4462608" cy="382344"/>
          </a:xfrm>
          <a:prstGeom prst="rect">
            <a:avLst/>
          </a:prstGeom>
        </p:spPr>
        <p:txBody>
          <a:bodyPr vert="horz" lIns="88340" tIns="44170" rIns="88340" bIns="4417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863850" y="95250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40" tIns="44170" rIns="88340" bIns="4417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029834" y="3667320"/>
            <a:ext cx="8238660" cy="3000535"/>
          </a:xfrm>
          <a:prstGeom prst="rect">
            <a:avLst/>
          </a:prstGeom>
        </p:spPr>
        <p:txBody>
          <a:bodyPr vert="horz" lIns="88340" tIns="44170" rIns="88340" bIns="4417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7238062"/>
            <a:ext cx="4462608" cy="382343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833335" y="7238062"/>
            <a:ext cx="4462608" cy="382343"/>
          </a:xfrm>
          <a:prstGeom prst="rect">
            <a:avLst/>
          </a:prstGeom>
        </p:spPr>
        <p:txBody>
          <a:bodyPr vert="horz" lIns="88340" tIns="44170" rIns="88340" bIns="4417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597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81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1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58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65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721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627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54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994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121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371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08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148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347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0687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158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42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247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61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282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615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366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62263" y="952500"/>
            <a:ext cx="4573587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73ACC-B54C-4E5F-BEA5-9E8994AD781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593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466899" y="2555776"/>
            <a:ext cx="980008" cy="321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31"/>
            <a:ext cx="10515600" cy="58118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yuluo" descr="图层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-635" y="1093469"/>
            <a:ext cx="12192635" cy="5764531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84" y="1778439"/>
            <a:ext cx="4873575" cy="8239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84" y="2665379"/>
            <a:ext cx="4873575" cy="352428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369065" y="1901197"/>
            <a:ext cx="2755839" cy="3018777"/>
          </a:xfrm>
          <a:custGeom>
            <a:avLst/>
            <a:gdLst>
              <a:gd name="connsiteX0" fmla="*/ 1676463 w 2755839"/>
              <a:gd name="connsiteY0" fmla="*/ 0 h 3018777"/>
              <a:gd name="connsiteX1" fmla="*/ 2755839 w 2755839"/>
              <a:gd name="connsiteY1" fmla="*/ 2194020 h 3018777"/>
              <a:gd name="connsiteX2" fmla="*/ 1079376 w 2755839"/>
              <a:gd name="connsiteY2" fmla="*/ 3018777 h 3018777"/>
              <a:gd name="connsiteX3" fmla="*/ 0 w 2755839"/>
              <a:gd name="connsiteY3" fmla="*/ 824756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676463" y="0"/>
                </a:moveTo>
                <a:lnTo>
                  <a:pt x="2755839" y="2194020"/>
                </a:lnTo>
                <a:lnTo>
                  <a:pt x="1079376" y="3018777"/>
                </a:lnTo>
                <a:lnTo>
                  <a:pt x="0" y="82475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768511" y="1901192"/>
            <a:ext cx="2305955" cy="2760317"/>
          </a:xfrm>
          <a:custGeom>
            <a:avLst/>
            <a:gdLst>
              <a:gd name="connsiteX0" fmla="*/ 1833084 w 2305954"/>
              <a:gd name="connsiteY0" fmla="*/ 0 h 2760317"/>
              <a:gd name="connsiteX1" fmla="*/ 2305954 w 2305954"/>
              <a:gd name="connsiteY1" fmla="*/ 2398994 h 2760317"/>
              <a:gd name="connsiteX2" fmla="*/ 472870 w 2305954"/>
              <a:gd name="connsiteY2" fmla="*/ 2760317 h 2760317"/>
              <a:gd name="connsiteX3" fmla="*/ 0 w 2305954"/>
              <a:gd name="connsiteY3" fmla="*/ 361322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1833084" y="0"/>
                </a:moveTo>
                <a:lnTo>
                  <a:pt x="2305954" y="2398994"/>
                </a:lnTo>
                <a:lnTo>
                  <a:pt x="472870" y="2760317"/>
                </a:lnTo>
                <a:lnTo>
                  <a:pt x="0" y="361322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61823" y="1228805"/>
            <a:ext cx="1868355" cy="2445155"/>
          </a:xfrm>
          <a:custGeom>
            <a:avLst/>
            <a:gdLst>
              <a:gd name="connsiteX0" fmla="*/ 0 w 1868355"/>
              <a:gd name="connsiteY0" fmla="*/ 0 h 2445154"/>
              <a:gd name="connsiteX1" fmla="*/ 1868355 w 1868355"/>
              <a:gd name="connsiteY1" fmla="*/ 0 h 2445154"/>
              <a:gd name="connsiteX2" fmla="*/ 1868355 w 1868355"/>
              <a:gd name="connsiteY2" fmla="*/ 2445154 h 2445154"/>
              <a:gd name="connsiteX3" fmla="*/ 0 w 1868355"/>
              <a:gd name="connsiteY3" fmla="*/ 2445154 h 2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55" h="2445154">
                <a:moveTo>
                  <a:pt x="0" y="0"/>
                </a:moveTo>
                <a:lnTo>
                  <a:pt x="1868355" y="0"/>
                </a:lnTo>
                <a:lnTo>
                  <a:pt x="1868355" y="2445154"/>
                </a:lnTo>
                <a:lnTo>
                  <a:pt x="0" y="244515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7117533" y="1901192"/>
            <a:ext cx="2305955" cy="2760317"/>
          </a:xfrm>
          <a:custGeom>
            <a:avLst/>
            <a:gdLst>
              <a:gd name="connsiteX0" fmla="*/ 472870 w 2305954"/>
              <a:gd name="connsiteY0" fmla="*/ 0 h 2760317"/>
              <a:gd name="connsiteX1" fmla="*/ 2305954 w 2305954"/>
              <a:gd name="connsiteY1" fmla="*/ 361322 h 2760317"/>
              <a:gd name="connsiteX2" fmla="*/ 1833083 w 2305954"/>
              <a:gd name="connsiteY2" fmla="*/ 2760317 h 2760317"/>
              <a:gd name="connsiteX3" fmla="*/ 0 w 2305954"/>
              <a:gd name="connsiteY3" fmla="*/ 2398994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472870" y="0"/>
                </a:moveTo>
                <a:lnTo>
                  <a:pt x="2305954" y="361322"/>
                </a:lnTo>
                <a:lnTo>
                  <a:pt x="1833083" y="2760317"/>
                </a:lnTo>
                <a:lnTo>
                  <a:pt x="0" y="239899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67105" y="1901197"/>
            <a:ext cx="2755839" cy="3018777"/>
          </a:xfrm>
          <a:custGeom>
            <a:avLst/>
            <a:gdLst>
              <a:gd name="connsiteX0" fmla="*/ 1079376 w 2755839"/>
              <a:gd name="connsiteY0" fmla="*/ 0 h 3018777"/>
              <a:gd name="connsiteX1" fmla="*/ 2755839 w 2755839"/>
              <a:gd name="connsiteY1" fmla="*/ 824756 h 3018777"/>
              <a:gd name="connsiteX2" fmla="*/ 1676463 w 2755839"/>
              <a:gd name="connsiteY2" fmla="*/ 3018777 h 3018777"/>
              <a:gd name="connsiteX3" fmla="*/ 0 w 2755839"/>
              <a:gd name="connsiteY3" fmla="*/ 2194020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079376" y="0"/>
                </a:moveTo>
                <a:lnTo>
                  <a:pt x="2755839" y="824756"/>
                </a:lnTo>
                <a:lnTo>
                  <a:pt x="1676463" y="3018777"/>
                </a:lnTo>
                <a:lnTo>
                  <a:pt x="0" y="219402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18075" y="878391"/>
            <a:ext cx="4176199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1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1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20581" y="1214353"/>
            <a:ext cx="4161599" cy="3049051"/>
          </a:xfrm>
          <a:custGeom>
            <a:avLst/>
            <a:gdLst>
              <a:gd name="connsiteX0" fmla="*/ 583909 w 4161598"/>
              <a:gd name="connsiteY0" fmla="*/ 0 h 3049051"/>
              <a:gd name="connsiteX1" fmla="*/ 4161598 w 4161598"/>
              <a:gd name="connsiteY1" fmla="*/ 1039623 h 3049051"/>
              <a:gd name="connsiteX2" fmla="*/ 3577689 w 4161598"/>
              <a:gd name="connsiteY2" fmla="*/ 3049051 h 3049051"/>
              <a:gd name="connsiteX3" fmla="*/ 0 w 4161598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8" h="3049051">
                <a:moveTo>
                  <a:pt x="583909" y="0"/>
                </a:moveTo>
                <a:lnTo>
                  <a:pt x="4161598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049511" y="3086189"/>
            <a:ext cx="4176199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2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2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162497" y="3381061"/>
            <a:ext cx="4161599" cy="3049051"/>
          </a:xfrm>
          <a:custGeom>
            <a:avLst/>
            <a:gdLst>
              <a:gd name="connsiteX0" fmla="*/ 583909 w 4161599"/>
              <a:gd name="connsiteY0" fmla="*/ 0 h 3049051"/>
              <a:gd name="connsiteX1" fmla="*/ 4161599 w 4161599"/>
              <a:gd name="connsiteY1" fmla="*/ 1039623 h 3049051"/>
              <a:gd name="connsiteX2" fmla="*/ 3577689 w 4161599"/>
              <a:gd name="connsiteY2" fmla="*/ 3049051 h 3049051"/>
              <a:gd name="connsiteX3" fmla="*/ 0 w 4161599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9" h="3049051">
                <a:moveTo>
                  <a:pt x="583909" y="0"/>
                </a:moveTo>
                <a:lnTo>
                  <a:pt x="4161599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616200" y="1193799"/>
            <a:ext cx="6705600" cy="3766236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81855" y="3841905"/>
            <a:ext cx="3278192" cy="2236271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133555" y="3863788"/>
            <a:ext cx="3278192" cy="2236271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21731" y="2740572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562611" y="892723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7"/>
          <p:cNvGrpSpPr/>
          <p:nvPr userDrawn="1"/>
        </p:nvGrpSpPr>
        <p:grpSpPr bwMode="auto">
          <a:xfrm>
            <a:off x="10079185" y="6491259"/>
            <a:ext cx="2062163" cy="309562"/>
            <a:chOff x="6675055" y="4803998"/>
            <a:chExt cx="2505457" cy="326822"/>
          </a:xfrm>
        </p:grpSpPr>
        <p:sp>
          <p:nvSpPr>
            <p:cNvPr id="7" name="文本框 6"/>
            <p:cNvSpPr txBox="1">
              <a:spLocks noChangeArrowheads="1"/>
            </p:cNvSpPr>
            <p:nvPr userDrawn="1"/>
          </p:nvSpPr>
          <p:spPr bwMode="auto">
            <a:xfrm>
              <a:off x="7163031" y="4803998"/>
              <a:ext cx="2017481" cy="2909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自贡</a:t>
              </a:r>
              <a:r>
                <a:rPr lang="en-US" altLang="zh-CN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28</a:t>
              </a:r>
              <a:r>
                <a:rPr lang="zh-CN" altLang="en-US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中  梁蓉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6675055" y="4876066"/>
              <a:ext cx="2484240" cy="254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9" name="Picture 2" descr="E:\梁老师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EFFDFF"/>
              </a:clrFrom>
              <a:clrTo>
                <a:srgbClr val="EFFD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9487081" y="6572080"/>
            <a:ext cx="362835" cy="235961"/>
          </a:xfrm>
          <a:prstGeom prst="ellips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971993" y="2155480"/>
            <a:ext cx="7067840" cy="3969691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191293" y="676679"/>
            <a:ext cx="4061740" cy="2279332"/>
          </a:xfrm>
          <a:custGeom>
            <a:avLst/>
            <a:gdLst>
              <a:gd name="connsiteX0" fmla="*/ 2503448 w 4061740"/>
              <a:gd name="connsiteY0" fmla="*/ 567 h 2279332"/>
              <a:gd name="connsiteX1" fmla="*/ 2727499 w 4061740"/>
              <a:gd name="connsiteY1" fmla="*/ 64304 h 2279332"/>
              <a:gd name="connsiteX2" fmla="*/ 2800220 w 4061740"/>
              <a:gd name="connsiteY2" fmla="*/ 119968 h 2279332"/>
              <a:gd name="connsiteX3" fmla="*/ 2804715 w 4061740"/>
              <a:gd name="connsiteY3" fmla="*/ 123409 h 2279332"/>
              <a:gd name="connsiteX4" fmla="*/ 3119353 w 4061740"/>
              <a:gd name="connsiteY4" fmla="*/ 1400 h 2279332"/>
              <a:gd name="connsiteX5" fmla="*/ 3333365 w 4061740"/>
              <a:gd name="connsiteY5" fmla="*/ 28954 h 2279332"/>
              <a:gd name="connsiteX6" fmla="*/ 3601446 w 4061740"/>
              <a:gd name="connsiteY6" fmla="*/ 286635 h 2279332"/>
              <a:gd name="connsiteX7" fmla="*/ 3602905 w 4061740"/>
              <a:gd name="connsiteY7" fmla="*/ 287095 h 2279332"/>
              <a:gd name="connsiteX8" fmla="*/ 3716260 w 4061740"/>
              <a:gd name="connsiteY8" fmla="*/ 322789 h 2279332"/>
              <a:gd name="connsiteX9" fmla="*/ 3945491 w 4061740"/>
              <a:gd name="connsiteY9" fmla="*/ 536722 h 2279332"/>
              <a:gd name="connsiteX10" fmla="*/ 3930091 w 4061740"/>
              <a:gd name="connsiteY10" fmla="*/ 807904 h 2279332"/>
              <a:gd name="connsiteX11" fmla="*/ 4042582 w 4061740"/>
              <a:gd name="connsiteY11" fmla="*/ 1222536 h 2279332"/>
              <a:gd name="connsiteX12" fmla="*/ 3515622 w 4061740"/>
              <a:gd name="connsiteY12" fmla="*/ 1585484 h 2279332"/>
              <a:gd name="connsiteX13" fmla="*/ 3326980 w 4061740"/>
              <a:gd name="connsiteY13" fmla="*/ 1896484 h 2279332"/>
              <a:gd name="connsiteX14" fmla="*/ 2684713 w 4061740"/>
              <a:gd name="connsiteY14" fmla="*/ 1934140 h 2279332"/>
              <a:gd name="connsiteX15" fmla="*/ 2225736 w 4061740"/>
              <a:gd name="connsiteY15" fmla="*/ 2265919 h 2279332"/>
              <a:gd name="connsiteX16" fmla="*/ 1550886 w 4061740"/>
              <a:gd name="connsiteY16" fmla="*/ 2063402 h 2279332"/>
              <a:gd name="connsiteX17" fmla="*/ 548424 w 4061740"/>
              <a:gd name="connsiteY17" fmla="*/ 1863311 h 2279332"/>
              <a:gd name="connsiteX18" fmla="*/ 107664 w 4061740"/>
              <a:gd name="connsiteY18" fmla="*/ 1640649 h 2279332"/>
              <a:gd name="connsiteX19" fmla="*/ 201844 w 4061740"/>
              <a:gd name="connsiteY19" fmla="*/ 1340091 h 2279332"/>
              <a:gd name="connsiteX20" fmla="*/ 2967 w 4061740"/>
              <a:gd name="connsiteY20" fmla="*/ 1031728 h 2279332"/>
              <a:gd name="connsiteX21" fmla="*/ 366167 w 4061740"/>
              <a:gd name="connsiteY21" fmla="*/ 757644 h 2279332"/>
              <a:gd name="connsiteX22" fmla="*/ 369641 w 4061740"/>
              <a:gd name="connsiteY22" fmla="*/ 750419 h 2279332"/>
              <a:gd name="connsiteX23" fmla="*/ 531429 w 4061740"/>
              <a:gd name="connsiteY23" fmla="*/ 356830 h 2279332"/>
              <a:gd name="connsiteX24" fmla="*/ 1318487 w 4061740"/>
              <a:gd name="connsiteY24" fmla="*/ 266911 h 2279332"/>
              <a:gd name="connsiteX25" fmla="*/ 1318638 w 4061740"/>
              <a:gd name="connsiteY25" fmla="*/ 266745 h 2279332"/>
              <a:gd name="connsiteX26" fmla="*/ 1387897 w 4061740"/>
              <a:gd name="connsiteY26" fmla="*/ 190520 h 2279332"/>
              <a:gd name="connsiteX27" fmla="*/ 2112025 w 4061740"/>
              <a:gd name="connsiteY27" fmla="*/ 173563 h 2279332"/>
              <a:gd name="connsiteX28" fmla="*/ 2115564 w 4061740"/>
              <a:gd name="connsiteY28" fmla="*/ 169472 h 2279332"/>
              <a:gd name="connsiteX29" fmla="*/ 2166967 w 4061740"/>
              <a:gd name="connsiteY29" fmla="*/ 110049 h 2279332"/>
              <a:gd name="connsiteX30" fmla="*/ 2421233 w 4061740"/>
              <a:gd name="connsiteY30" fmla="*/ 3112 h 2279332"/>
              <a:gd name="connsiteX31" fmla="*/ 2503448 w 4061740"/>
              <a:gd name="connsiteY31" fmla="*/ 567 h 227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61740" h="2279332">
                <a:moveTo>
                  <a:pt x="2503448" y="567"/>
                </a:moveTo>
                <a:cubicBezTo>
                  <a:pt x="2584898" y="4318"/>
                  <a:pt x="2662935" y="26613"/>
                  <a:pt x="2727499" y="64304"/>
                </a:cubicBezTo>
                <a:lnTo>
                  <a:pt x="2800220" y="119968"/>
                </a:lnTo>
                <a:lnTo>
                  <a:pt x="2804715" y="123409"/>
                </a:lnTo>
                <a:cubicBezTo>
                  <a:pt x="2885820" y="50432"/>
                  <a:pt x="3000083" y="8088"/>
                  <a:pt x="3119353" y="1400"/>
                </a:cubicBezTo>
                <a:cubicBezTo>
                  <a:pt x="3190915" y="-2613"/>
                  <a:pt x="3264279" y="6210"/>
                  <a:pt x="3333365" y="28954"/>
                </a:cubicBezTo>
                <a:cubicBezTo>
                  <a:pt x="3473743" y="75153"/>
                  <a:pt x="3574403" y="171876"/>
                  <a:pt x="3601446" y="286635"/>
                </a:cubicBezTo>
                <a:lnTo>
                  <a:pt x="3602905" y="287095"/>
                </a:lnTo>
                <a:lnTo>
                  <a:pt x="3716260" y="322789"/>
                </a:lnTo>
                <a:cubicBezTo>
                  <a:pt x="3823516" y="369211"/>
                  <a:pt x="3906053" y="444957"/>
                  <a:pt x="3945491" y="536722"/>
                </a:cubicBezTo>
                <a:cubicBezTo>
                  <a:pt x="3983707" y="625534"/>
                  <a:pt x="3978261" y="721993"/>
                  <a:pt x="3930091" y="807904"/>
                </a:cubicBezTo>
                <a:cubicBezTo>
                  <a:pt x="4048497" y="925723"/>
                  <a:pt x="4089907" y="1078454"/>
                  <a:pt x="4042582" y="1222536"/>
                </a:cubicBezTo>
                <a:cubicBezTo>
                  <a:pt x="3979669" y="1414083"/>
                  <a:pt x="3771402" y="1557532"/>
                  <a:pt x="3515622" y="1585484"/>
                </a:cubicBezTo>
                <a:cubicBezTo>
                  <a:pt x="3514401" y="1705043"/>
                  <a:pt x="3445574" y="1818431"/>
                  <a:pt x="3326980" y="1896484"/>
                </a:cubicBezTo>
                <a:cubicBezTo>
                  <a:pt x="3146788" y="2015093"/>
                  <a:pt x="2886501" y="2030335"/>
                  <a:pt x="2684713" y="1934140"/>
                </a:cubicBezTo>
                <a:cubicBezTo>
                  <a:pt x="2619453" y="2099370"/>
                  <a:pt x="2444708" y="2225679"/>
                  <a:pt x="2225736" y="2265919"/>
                </a:cubicBezTo>
                <a:cubicBezTo>
                  <a:pt x="1967703" y="2313331"/>
                  <a:pt x="1698401" y="2232535"/>
                  <a:pt x="1550886" y="2063402"/>
                </a:cubicBezTo>
                <a:cubicBezTo>
                  <a:pt x="1202710" y="2223939"/>
                  <a:pt x="750494" y="2133703"/>
                  <a:pt x="548424" y="1863311"/>
                </a:cubicBezTo>
                <a:cubicBezTo>
                  <a:pt x="349922" y="1881084"/>
                  <a:pt x="163534" y="1786946"/>
                  <a:pt x="107664" y="1640649"/>
                </a:cubicBezTo>
                <a:cubicBezTo>
                  <a:pt x="67194" y="1534802"/>
                  <a:pt x="102969" y="1420570"/>
                  <a:pt x="201844" y="1340091"/>
                </a:cubicBezTo>
                <a:cubicBezTo>
                  <a:pt x="61560" y="1276962"/>
                  <a:pt x="-16564" y="1155822"/>
                  <a:pt x="2967" y="1031728"/>
                </a:cubicBezTo>
                <a:cubicBezTo>
                  <a:pt x="25878" y="886432"/>
                  <a:pt x="176679" y="772622"/>
                  <a:pt x="366167" y="757644"/>
                </a:cubicBezTo>
                <a:cubicBezTo>
                  <a:pt x="367294" y="755218"/>
                  <a:pt x="368514" y="752845"/>
                  <a:pt x="369641" y="750419"/>
                </a:cubicBezTo>
                <a:cubicBezTo>
                  <a:pt x="344195" y="607339"/>
                  <a:pt x="403539" y="463046"/>
                  <a:pt x="531429" y="356830"/>
                </a:cubicBezTo>
                <a:cubicBezTo>
                  <a:pt x="733499" y="189069"/>
                  <a:pt x="1061111" y="151677"/>
                  <a:pt x="1318487" y="266911"/>
                </a:cubicBezTo>
                <a:lnTo>
                  <a:pt x="1318638" y="266745"/>
                </a:lnTo>
                <a:lnTo>
                  <a:pt x="1387897" y="190520"/>
                </a:lnTo>
                <a:cubicBezTo>
                  <a:pt x="1572533" y="32350"/>
                  <a:pt x="1903171" y="16204"/>
                  <a:pt x="2112025" y="173563"/>
                </a:cubicBezTo>
                <a:lnTo>
                  <a:pt x="2115564" y="169472"/>
                </a:lnTo>
                <a:lnTo>
                  <a:pt x="2166967" y="110049"/>
                </a:lnTo>
                <a:cubicBezTo>
                  <a:pt x="2231123" y="52525"/>
                  <a:pt x="2321161" y="13950"/>
                  <a:pt x="2421233" y="3112"/>
                </a:cubicBezTo>
                <a:cubicBezTo>
                  <a:pt x="2448769" y="126"/>
                  <a:pt x="2476298" y="-684"/>
                  <a:pt x="2503448" y="56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536475" y="3240116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36475" y="482200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496456" y="1111995"/>
            <a:ext cx="7199088" cy="4717311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62939" y="1695449"/>
            <a:ext cx="3961667" cy="3399467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238760" y="1420571"/>
            <a:ext cx="5990311" cy="3949228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8992" y="1337572"/>
            <a:ext cx="3057671" cy="3737157"/>
          </a:xfrm>
          <a:custGeom>
            <a:avLst/>
            <a:gdLst>
              <a:gd name="connsiteX0" fmla="*/ 485626 w 3057671"/>
              <a:gd name="connsiteY0" fmla="*/ 0 h 3737157"/>
              <a:gd name="connsiteX1" fmla="*/ 3057671 w 3057671"/>
              <a:gd name="connsiteY1" fmla="*/ 371069 h 3737157"/>
              <a:gd name="connsiteX2" fmla="*/ 2572044 w 3057671"/>
              <a:gd name="connsiteY2" fmla="*/ 3737157 h 3737157"/>
              <a:gd name="connsiteX3" fmla="*/ 0 w 3057671"/>
              <a:gd name="connsiteY3" fmla="*/ 3366087 h 37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671" h="3737157">
                <a:moveTo>
                  <a:pt x="485626" y="0"/>
                </a:moveTo>
                <a:lnTo>
                  <a:pt x="3057671" y="371069"/>
                </a:lnTo>
                <a:lnTo>
                  <a:pt x="2572044" y="3737157"/>
                </a:lnTo>
                <a:lnTo>
                  <a:pt x="0" y="336608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030144" y="1584885"/>
            <a:ext cx="2670919" cy="3391073"/>
          </a:xfrm>
          <a:custGeom>
            <a:avLst/>
            <a:gdLst>
              <a:gd name="connsiteX0" fmla="*/ 2479199 w 2670919"/>
              <a:gd name="connsiteY0" fmla="*/ 0 h 3391073"/>
              <a:gd name="connsiteX1" fmla="*/ 2670919 w 2670919"/>
              <a:gd name="connsiteY1" fmla="*/ 3244578 h 3391073"/>
              <a:gd name="connsiteX2" fmla="*/ 191721 w 2670919"/>
              <a:gd name="connsiteY2" fmla="*/ 3391073 h 3391073"/>
              <a:gd name="connsiteX3" fmla="*/ 0 w 2670919"/>
              <a:gd name="connsiteY3" fmla="*/ 146495 h 339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19" h="3391073">
                <a:moveTo>
                  <a:pt x="2479199" y="0"/>
                </a:moveTo>
                <a:lnTo>
                  <a:pt x="2670919" y="3244578"/>
                </a:lnTo>
                <a:lnTo>
                  <a:pt x="191721" y="3391073"/>
                </a:lnTo>
                <a:lnTo>
                  <a:pt x="0" y="1464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093956" y="1704717"/>
            <a:ext cx="4526047" cy="3370017"/>
          </a:xfrm>
          <a:custGeom>
            <a:avLst/>
            <a:gdLst>
              <a:gd name="connsiteX0" fmla="*/ 400321 w 4526046"/>
              <a:gd name="connsiteY0" fmla="*/ 0 h 3370017"/>
              <a:gd name="connsiteX1" fmla="*/ 4526046 w 4526046"/>
              <a:gd name="connsiteY1" fmla="*/ 595219 h 3370017"/>
              <a:gd name="connsiteX2" fmla="*/ 4125725 w 4526046"/>
              <a:gd name="connsiteY2" fmla="*/ 3370017 h 3370017"/>
              <a:gd name="connsiteX3" fmla="*/ 0 w 4526046"/>
              <a:gd name="connsiteY3" fmla="*/ 2774797 h 337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046" h="3370017">
                <a:moveTo>
                  <a:pt x="400321" y="0"/>
                </a:moveTo>
                <a:lnTo>
                  <a:pt x="4526046" y="595219"/>
                </a:lnTo>
                <a:lnTo>
                  <a:pt x="4125725" y="3370017"/>
                </a:lnTo>
                <a:lnTo>
                  <a:pt x="0" y="277479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04232" y="807092"/>
            <a:ext cx="6582437" cy="369706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68144" y="2482839"/>
            <a:ext cx="3517912" cy="3517912"/>
          </a:xfrm>
          <a:custGeom>
            <a:avLst/>
            <a:gdLst>
              <a:gd name="connsiteX0" fmla="*/ 1221021 w 2442042"/>
              <a:gd name="connsiteY0" fmla="*/ 0 h 2442042"/>
              <a:gd name="connsiteX1" fmla="*/ 2442042 w 2442042"/>
              <a:gd name="connsiteY1" fmla="*/ 1221021 h 2442042"/>
              <a:gd name="connsiteX2" fmla="*/ 1221021 w 2442042"/>
              <a:gd name="connsiteY2" fmla="*/ 2442042 h 2442042"/>
              <a:gd name="connsiteX3" fmla="*/ 0 w 2442042"/>
              <a:gd name="connsiteY3" fmla="*/ 1221021 h 2442042"/>
              <a:gd name="connsiteX4" fmla="*/ 1221021 w 2442042"/>
              <a:gd name="connsiteY4" fmla="*/ 0 h 2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042" h="2442042">
                <a:moveTo>
                  <a:pt x="1221021" y="0"/>
                </a:moveTo>
                <a:cubicBezTo>
                  <a:pt x="1895372" y="0"/>
                  <a:pt x="2442042" y="546670"/>
                  <a:pt x="2442042" y="1221021"/>
                </a:cubicBezTo>
                <a:cubicBezTo>
                  <a:pt x="2442042" y="1895372"/>
                  <a:pt x="1895372" y="2442042"/>
                  <a:pt x="1221021" y="2442042"/>
                </a:cubicBezTo>
                <a:cubicBezTo>
                  <a:pt x="546670" y="2442042"/>
                  <a:pt x="0" y="1895372"/>
                  <a:pt x="0" y="1221021"/>
                </a:cubicBezTo>
                <a:cubicBezTo>
                  <a:pt x="0" y="546670"/>
                  <a:pt x="546670" y="0"/>
                  <a:pt x="122102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329092" y="3398780"/>
            <a:ext cx="2319119" cy="2319119"/>
          </a:xfrm>
          <a:custGeom>
            <a:avLst/>
            <a:gdLst>
              <a:gd name="connsiteX0" fmla="*/ 763551 w 1527102"/>
              <a:gd name="connsiteY0" fmla="*/ 0 h 1527102"/>
              <a:gd name="connsiteX1" fmla="*/ 1527102 w 1527102"/>
              <a:gd name="connsiteY1" fmla="*/ 763551 h 1527102"/>
              <a:gd name="connsiteX2" fmla="*/ 763551 w 1527102"/>
              <a:gd name="connsiteY2" fmla="*/ 1527102 h 1527102"/>
              <a:gd name="connsiteX3" fmla="*/ 0 w 1527102"/>
              <a:gd name="connsiteY3" fmla="*/ 763551 h 1527102"/>
              <a:gd name="connsiteX4" fmla="*/ 763551 w 1527102"/>
              <a:gd name="connsiteY4" fmla="*/ 0 h 15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102" h="1527102">
                <a:moveTo>
                  <a:pt x="763551" y="0"/>
                </a:moveTo>
                <a:cubicBezTo>
                  <a:pt x="1185249" y="0"/>
                  <a:pt x="1527102" y="341853"/>
                  <a:pt x="1527102" y="763551"/>
                </a:cubicBezTo>
                <a:cubicBezTo>
                  <a:pt x="1527102" y="1185249"/>
                  <a:pt x="1185249" y="1527102"/>
                  <a:pt x="763551" y="1527102"/>
                </a:cubicBezTo>
                <a:cubicBezTo>
                  <a:pt x="341853" y="1527102"/>
                  <a:pt x="0" y="1185249"/>
                  <a:pt x="0" y="763551"/>
                </a:cubicBezTo>
                <a:cubicBezTo>
                  <a:pt x="0" y="341853"/>
                  <a:pt x="341853" y="0"/>
                  <a:pt x="76355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65381" y="1505053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111061" y="1505053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2599325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5153429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2599325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5153429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707532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707532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5153429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10200" y="898979"/>
            <a:ext cx="5835331" cy="4699000"/>
          </a:xfrm>
          <a:prstGeom prst="roundRect">
            <a:avLst>
              <a:gd name="adj" fmla="val 5721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49567" y="898980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049567" y="3373464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1724097" y="2284741"/>
            <a:ext cx="2705971" cy="2705971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33969" y="3696151"/>
            <a:ext cx="1510844" cy="1510844"/>
          </a:xfrm>
          <a:custGeom>
            <a:avLst/>
            <a:gdLst>
              <a:gd name="connsiteX0" fmla="*/ 755422 w 1510844"/>
              <a:gd name="connsiteY0" fmla="*/ 0 h 1510844"/>
              <a:gd name="connsiteX1" fmla="*/ 1510844 w 1510844"/>
              <a:gd name="connsiteY1" fmla="*/ 755422 h 1510844"/>
              <a:gd name="connsiteX2" fmla="*/ 755422 w 1510844"/>
              <a:gd name="connsiteY2" fmla="*/ 1510844 h 1510844"/>
              <a:gd name="connsiteX3" fmla="*/ 0 w 1510844"/>
              <a:gd name="connsiteY3" fmla="*/ 755422 h 1510844"/>
              <a:gd name="connsiteX4" fmla="*/ 755422 w 1510844"/>
              <a:gd name="connsiteY4" fmla="*/ 0 h 151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44" h="1510844">
                <a:moveTo>
                  <a:pt x="755422" y="0"/>
                </a:moveTo>
                <a:cubicBezTo>
                  <a:pt x="1172630" y="0"/>
                  <a:pt x="1510844" y="338214"/>
                  <a:pt x="1510844" y="755422"/>
                </a:cubicBezTo>
                <a:cubicBezTo>
                  <a:pt x="1510844" y="1172630"/>
                  <a:pt x="1172630" y="1510844"/>
                  <a:pt x="755422" y="1510844"/>
                </a:cubicBezTo>
                <a:cubicBezTo>
                  <a:pt x="338214" y="1510844"/>
                  <a:pt x="0" y="1172630"/>
                  <a:pt x="0" y="755422"/>
                </a:cubicBezTo>
                <a:cubicBezTo>
                  <a:pt x="0" y="338214"/>
                  <a:pt x="338214" y="0"/>
                  <a:pt x="75542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991217" y="1066817"/>
            <a:ext cx="1352987" cy="1352987"/>
          </a:xfrm>
          <a:custGeom>
            <a:avLst/>
            <a:gdLst>
              <a:gd name="connsiteX0" fmla="*/ 676493 w 1352986"/>
              <a:gd name="connsiteY0" fmla="*/ 0 h 1352986"/>
              <a:gd name="connsiteX1" fmla="*/ 1352986 w 1352986"/>
              <a:gd name="connsiteY1" fmla="*/ 676493 h 1352986"/>
              <a:gd name="connsiteX2" fmla="*/ 676493 w 1352986"/>
              <a:gd name="connsiteY2" fmla="*/ 1352986 h 1352986"/>
              <a:gd name="connsiteX3" fmla="*/ 0 w 1352986"/>
              <a:gd name="connsiteY3" fmla="*/ 676493 h 1352986"/>
              <a:gd name="connsiteX4" fmla="*/ 676493 w 1352986"/>
              <a:gd name="connsiteY4" fmla="*/ 0 h 135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986" h="1352986">
                <a:moveTo>
                  <a:pt x="676493" y="0"/>
                </a:moveTo>
                <a:cubicBezTo>
                  <a:pt x="1050110" y="0"/>
                  <a:pt x="1352986" y="302876"/>
                  <a:pt x="1352986" y="676493"/>
                </a:cubicBezTo>
                <a:cubicBezTo>
                  <a:pt x="1352986" y="1050110"/>
                  <a:pt x="1050110" y="1352986"/>
                  <a:pt x="676493" y="1352986"/>
                </a:cubicBezTo>
                <a:cubicBezTo>
                  <a:pt x="302876" y="1352986"/>
                  <a:pt x="0" y="1050110"/>
                  <a:pt x="0" y="676493"/>
                </a:cubicBezTo>
                <a:cubicBezTo>
                  <a:pt x="0" y="302876"/>
                  <a:pt x="302876" y="0"/>
                  <a:pt x="67649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840929" y="2658009"/>
            <a:ext cx="2705971" cy="2705971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05445" y="631965"/>
            <a:ext cx="2705971" cy="2705971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1184240" y="578199"/>
            <a:ext cx="4802727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3015101" y="1293395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845968" y="2008591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676835" y="2723783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7"/>
          <p:cNvGrpSpPr/>
          <p:nvPr userDrawn="1"/>
        </p:nvGrpSpPr>
        <p:grpSpPr bwMode="auto">
          <a:xfrm>
            <a:off x="10079185" y="6491259"/>
            <a:ext cx="2062163" cy="309562"/>
            <a:chOff x="6675055" y="4803998"/>
            <a:chExt cx="2505457" cy="326822"/>
          </a:xfrm>
        </p:grpSpPr>
        <p:sp>
          <p:nvSpPr>
            <p:cNvPr id="6" name="文本框 5"/>
            <p:cNvSpPr txBox="1">
              <a:spLocks noChangeArrowheads="1"/>
            </p:cNvSpPr>
            <p:nvPr userDrawn="1"/>
          </p:nvSpPr>
          <p:spPr bwMode="auto">
            <a:xfrm>
              <a:off x="7163031" y="4803998"/>
              <a:ext cx="2017481" cy="29095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zh-CN" altLang="en-US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自贡</a:t>
              </a:r>
              <a:r>
                <a:rPr lang="en-US" altLang="zh-CN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28</a:t>
              </a:r>
              <a:r>
                <a:rPr lang="zh-CN" altLang="en-US" sz="1200">
                  <a:latin typeface="华文新魏" panose="02010800040101010101" pitchFamily="2" charset="-122"/>
                  <a:ea typeface="华文新魏" panose="02010800040101010101" pitchFamily="2" charset="-122"/>
                </a:rPr>
                <a:t>中  梁蓉</a:t>
              </a:r>
            </a:p>
          </p:txBody>
        </p:sp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6675055" y="4876066"/>
              <a:ext cx="2484240" cy="254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2" descr="E:\梁老师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EFFDFF"/>
              </a:clrFrom>
              <a:clrTo>
                <a:srgbClr val="EFFD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9487081" y="6572080"/>
            <a:ext cx="362835" cy="235961"/>
          </a:xfrm>
          <a:prstGeom prst="ellipse">
            <a:avLst/>
          </a:prstGeom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0" name="直接连接符 9"/>
          <p:cNvCxnSpPr/>
          <p:nvPr userDrawn="1"/>
        </p:nvCxnSpPr>
        <p:spPr>
          <a:xfrm>
            <a:off x="1330041" y="761991"/>
            <a:ext cx="5708072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96721" y="124697"/>
            <a:ext cx="652729" cy="761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616963" y="2794005"/>
            <a:ext cx="2885836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873104" y="2794001"/>
            <a:ext cx="5771671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16963" y="928995"/>
            <a:ext cx="2885836" cy="162084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73104" y="928995"/>
            <a:ext cx="5771671" cy="162084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38645" y="2775333"/>
            <a:ext cx="3052355" cy="3052355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53745" y="2451481"/>
            <a:ext cx="3052355" cy="3052355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96196" y="651220"/>
            <a:ext cx="3052355" cy="3052355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2173" y="724659"/>
            <a:ext cx="6223547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940939" y="1534208"/>
            <a:ext cx="6223547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539704" y="2343759"/>
            <a:ext cx="6223547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65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5"/>
            <a:ext cx="12192001" cy="703544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3733800" y="5105405"/>
            <a:ext cx="8458200" cy="1930049"/>
          </a:xfrm>
          <a:prstGeom prst="rect">
            <a:avLst/>
          </a:prstGeom>
          <a:gradFill>
            <a:gsLst>
              <a:gs pos="2000">
                <a:srgbClr val="131519">
                  <a:alpha val="0"/>
                </a:srgbClr>
              </a:gs>
              <a:gs pos="97000">
                <a:srgbClr val="13151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1" y="5"/>
            <a:ext cx="12192001" cy="736249"/>
          </a:xfrm>
          <a:prstGeom prst="rect">
            <a:avLst/>
          </a:prstGeom>
        </p:spPr>
      </p:pic>
      <p:sp>
        <p:nvSpPr>
          <p:cNvPr id="8" name="箭头: 右 7"/>
          <p:cNvSpPr/>
          <p:nvPr userDrawn="1"/>
        </p:nvSpPr>
        <p:spPr>
          <a:xfrm>
            <a:off x="11" y="222075"/>
            <a:ext cx="419100" cy="292100"/>
          </a:xfrm>
          <a:prstGeom prst="rightArrow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2971800" y="0"/>
            <a:ext cx="92202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" y="0"/>
            <a:ext cx="6870700" cy="6858000"/>
          </a:xfrm>
          <a:prstGeom prst="rect">
            <a:avLst/>
          </a:prstGeom>
          <a:gradFill>
            <a:gsLst>
              <a:gs pos="0">
                <a:srgbClr val="131519">
                  <a:alpha val="0"/>
                </a:srgbClr>
              </a:gs>
              <a:gs pos="47000">
                <a:srgbClr val="13151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-21075" y="0"/>
            <a:ext cx="1221307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1" y="0"/>
            <a:ext cx="102997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1892308" y="1"/>
            <a:ext cx="10299700" cy="6858000"/>
          </a:xfrm>
          <a:prstGeom prst="rect">
            <a:avLst/>
          </a:prstGeom>
          <a:gradFill>
            <a:gsLst>
              <a:gs pos="39000">
                <a:srgbClr val="131519">
                  <a:alpha val="0"/>
                </a:srgbClr>
              </a:gs>
              <a:gs pos="65000">
                <a:schemeClr val="tx1">
                  <a:lumMod val="85000"/>
                  <a:lumOff val="1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</p:spPr>
        <p:txBody>
          <a:bodyPr lIns="68580" tIns="34290" rIns="68580" bIns="34290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4165349" cy="381158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000"/>
            </a:lvl1pPr>
            <a:lvl2pPr marL="457200" indent="0">
              <a:buNone/>
              <a:defRPr sz="1865"/>
            </a:lvl2pPr>
            <a:lvl3pPr marL="914400" indent="0">
              <a:buNone/>
              <a:defRPr sz="1600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  <a:lvl6pPr marL="2286000" indent="0">
              <a:buNone/>
              <a:defRPr sz="1465"/>
            </a:lvl6pPr>
            <a:lvl7pPr marL="2743200" indent="0">
              <a:buNone/>
              <a:defRPr sz="1465"/>
            </a:lvl7pPr>
            <a:lvl8pPr marL="3200400" indent="0">
              <a:buNone/>
              <a:defRPr sz="1465"/>
            </a:lvl8pPr>
            <a:lvl9pPr marL="3657600" indent="0">
              <a:buNone/>
              <a:defRPr sz="14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65"/>
            </a:lvl2pPr>
            <a:lvl3pPr marL="914400" indent="0">
              <a:buNone/>
              <a:defRPr sz="1200"/>
            </a:lvl3pPr>
            <a:lvl4pPr marL="1371600" indent="0">
              <a:buNone/>
              <a:defRPr sz="1065"/>
            </a:lvl4pPr>
            <a:lvl5pPr marL="1828800" indent="0">
              <a:buNone/>
              <a:defRPr sz="1065"/>
            </a:lvl5pPr>
            <a:lvl6pPr marL="2286000" indent="0">
              <a:buNone/>
              <a:defRPr sz="1065"/>
            </a:lvl6pPr>
            <a:lvl7pPr marL="2743200" indent="0">
              <a:buNone/>
              <a:defRPr sz="1065"/>
            </a:lvl7pPr>
            <a:lvl8pPr marL="3200400" indent="0">
              <a:buNone/>
              <a:defRPr sz="1065"/>
            </a:lvl8pPr>
            <a:lvl9pPr marL="3657600" indent="0">
              <a:buNone/>
              <a:defRPr sz="10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3AB9C-B1E5-4836-86B2-3C367ACA14F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A58E1-2209-455C-AE07-38FA2C787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84" y="1778439"/>
            <a:ext cx="4873575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84" y="2665379"/>
            <a:ext cx="4873575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9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65"/>
            </a:lvl4pPr>
            <a:lvl5pPr marL="1828800" indent="0">
              <a:buNone/>
              <a:defRPr sz="1865"/>
            </a:lvl5pPr>
            <a:lvl6pPr marL="2286000" indent="0">
              <a:buNone/>
              <a:defRPr sz="1865"/>
            </a:lvl6pPr>
            <a:lvl7pPr marL="2743200" indent="0">
              <a:buNone/>
              <a:defRPr sz="1865"/>
            </a:lvl7pPr>
            <a:lvl8pPr marL="3200400" indent="0">
              <a:buNone/>
              <a:defRPr sz="1865"/>
            </a:lvl8pPr>
            <a:lvl9pPr marL="3657600" indent="0">
              <a:buNone/>
              <a:defRPr sz="18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365131"/>
            <a:ext cx="7734300" cy="5811839"/>
          </a:xfrm>
          <a:prstGeom prst="rect">
            <a:avLst/>
          </a:prstGeom>
        </p:spPr>
        <p:txBody>
          <a:bodyPr vert="eaVert" lIns="68580" tIns="34290" rIns="68580" bIns="3429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65"/>
            </a:lvl2pPr>
            <a:lvl3pPr marL="914400" indent="0">
              <a:buNone/>
              <a:defRPr sz="1600"/>
            </a:lvl3pPr>
            <a:lvl4pPr marL="1371600" indent="0">
              <a:buNone/>
              <a:defRPr sz="1465"/>
            </a:lvl4pPr>
            <a:lvl5pPr marL="1828800" indent="0">
              <a:buNone/>
              <a:defRPr sz="1465"/>
            </a:lvl5pPr>
            <a:lvl6pPr marL="2286000" indent="0">
              <a:buNone/>
              <a:defRPr sz="1465"/>
            </a:lvl6pPr>
            <a:lvl7pPr marL="2743200" indent="0">
              <a:buNone/>
              <a:defRPr sz="1465"/>
            </a:lvl7pPr>
            <a:lvl8pPr marL="3200400" indent="0">
              <a:buNone/>
              <a:defRPr sz="1465"/>
            </a:lvl8pPr>
            <a:lvl9pPr marL="3657600" indent="0">
              <a:buNone/>
              <a:defRPr sz="14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31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365131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31"/>
            <a:ext cx="10515600" cy="58118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65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9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65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9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05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7DB18-1BCC-4F21-A081-89BED29B60F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50DA-CBED-4A8A-9A7A-5C5E103891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D3221-A1E8-4754-8C20-17D84978878D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5B6E-B133-4837-ACBF-E9446B539C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prism/>
      </p:transition>
    </mc:Choice>
    <mc:Fallback xmlns="">
      <p:transition spd="slow"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9BE2-F839-46E9-8071-902D5A60D01F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3087-9FED-463F-8287-F8746AD221B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3AB9C-B1E5-4836-86B2-3C367ACA14F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A58E1-2209-455C-AE07-38FA2C7871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email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E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5BD0-1146-480F-930E-294372C44578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1053-2421-44DE-B5D4-5ED89F40D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25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3.png"/><Relationship Id="rId5" Type="http://schemas.openxmlformats.org/officeDocument/2006/relationships/tags" Target="../tags/tag23.xml"/><Relationship Id="rId10" Type="http://schemas.openxmlformats.org/officeDocument/2006/relationships/notesSlide" Target="../notesSlides/notesSlide8.xml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25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24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23.png"/><Relationship Id="rId5" Type="http://schemas.openxmlformats.org/officeDocument/2006/relationships/tags" Target="../tags/tag34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3.jpe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Relationship Id="rId6" Type="http://schemas.openxmlformats.org/officeDocument/2006/relationships/image" Target="../media/image32.jpeg"/><Relationship Id="rId11" Type="http://schemas.openxmlformats.org/officeDocument/2006/relationships/image" Target="../media/image47.jpeg"/><Relationship Id="rId5" Type="http://schemas.openxmlformats.org/officeDocument/2006/relationships/image" Target="../media/image31.png"/><Relationship Id="rId10" Type="http://schemas.openxmlformats.org/officeDocument/2006/relationships/image" Target="../media/image46.jpeg"/><Relationship Id="rId4" Type="http://schemas.openxmlformats.org/officeDocument/2006/relationships/image" Target="../media/image36.pn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25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4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3.png"/><Relationship Id="rId5" Type="http://schemas.openxmlformats.org/officeDocument/2006/relationships/tags" Target="../tags/tag44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43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3.png"/><Relationship Id="rId5" Type="http://schemas.openxmlformats.org/officeDocument/2006/relationships/tags" Target="../tags/tag5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image" Target="../media/image2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3.png"/><Relationship Id="rId5" Type="http://schemas.openxmlformats.org/officeDocument/2006/relationships/tags" Target="../tags/tag13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 1"/>
          <p:cNvGrpSpPr/>
          <p:nvPr/>
        </p:nvGrpSpPr>
        <p:grpSpPr>
          <a:xfrm>
            <a:off x="5896610" y="2958352"/>
            <a:ext cx="1538909" cy="1023409"/>
            <a:chOff x="5035550" y="2375140"/>
            <a:chExt cx="1784350" cy="1373516"/>
          </a:xfrm>
        </p:grpSpPr>
        <p:sp>
          <p:nvSpPr>
            <p:cNvPr id="10" name="文本框 9"/>
            <p:cNvSpPr txBox="1"/>
            <p:nvPr/>
          </p:nvSpPr>
          <p:spPr>
            <a:xfrm>
              <a:off x="5208310" y="2375140"/>
              <a:ext cx="1611590" cy="128258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035550" y="2466067"/>
              <a:ext cx="1685925" cy="128258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kumimoji="1" lang="zh-CN" altLang="en-US"/>
            </a:p>
          </p:txBody>
        </p:sp>
      </p:grpSp>
      <p:pic>
        <p:nvPicPr>
          <p:cNvPr id="11" name="Picture 2" descr="C:\Users\Administrator\Desktop\23副本.png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4643755" y="4248785"/>
            <a:ext cx="7548245" cy="260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图片包含 餐桌&#10;&#10;已生成高可信度的说明"/>
          <p:cNvPicPr>
            <a:picLocks noChangeAspect="1"/>
          </p:cNvPicPr>
          <p:nvPr/>
        </p:nvPicPr>
        <p:blipFill rotWithShape="1">
          <a:blip r:embed="rId4" cstate="email"/>
          <a:srcRect b="10717"/>
          <a:stretch>
            <a:fillRect/>
          </a:stretch>
        </p:blipFill>
        <p:spPr>
          <a:xfrm>
            <a:off x="0" y="3421380"/>
            <a:ext cx="6320155" cy="34366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66747" y="3061970"/>
            <a:ext cx="37973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smtClean="0">
                <a:solidFill>
                  <a:schemeClr val="bg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专题</a:t>
            </a:r>
            <a:r>
              <a:rPr lang="zh-CN" altLang="en-US" sz="5400" b="1" smtClean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/>
                <a:latin typeface="黑体" panose="02010609060101010101" charset="-122"/>
                <a:ea typeface="黑体" panose="02010609060101010101" charset="-122"/>
              </a:rPr>
              <a:t> 教学</a:t>
            </a:r>
            <a:endParaRPr lang="zh-CN" altLang="en-US" sz="5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effectLst/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320155" y="4097020"/>
            <a:ext cx="212344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教务处（实践教学中心）</a:t>
            </a:r>
          </a:p>
          <a:p>
            <a:pPr algn="ctr">
              <a:buNone/>
            </a:pPr>
            <a:r>
              <a:rPr lang="en-US" altLang="zh-CN" sz="14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2022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en-US" sz="14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endParaRPr lang="zh-CN" altLang="en-US" sz="14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6"/>
          <a:stretch>
            <a:fillRect/>
          </a:stretch>
        </p:blipFill>
        <p:spPr>
          <a:xfrm>
            <a:off x="1041400" y="123190"/>
            <a:ext cx="2298700" cy="86296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702050" y="654685"/>
            <a:ext cx="2513330" cy="4570095"/>
            <a:chOff x="5830" y="1031"/>
            <a:chExt cx="3958" cy="719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 cstate="screen"/>
            <a:srcRect l="16997" t="14565" r="15863" b="20861"/>
            <a:stretch>
              <a:fillRect/>
            </a:stretch>
          </p:blipFill>
          <p:spPr>
            <a:xfrm>
              <a:off x="5830" y="1031"/>
              <a:ext cx="3958" cy="6858"/>
            </a:xfrm>
            <a:prstGeom prst="rect">
              <a:avLst/>
            </a:prstGeom>
          </p:spPr>
        </p:pic>
        <p:pic>
          <p:nvPicPr>
            <p:cNvPr id="3" name="图片 2" descr="节"/>
            <p:cNvPicPr>
              <a:picLocks noChangeAspect="1"/>
            </p:cNvPicPr>
            <p:nvPr/>
          </p:nvPicPr>
          <p:blipFill>
            <a:blip r:embed="rId7"/>
            <a:srcRect l="18410" t="12930" r="21513" b="3737"/>
            <a:stretch>
              <a:fillRect/>
            </a:stretch>
          </p:blipFill>
          <p:spPr>
            <a:xfrm>
              <a:off x="6797" y="6826"/>
              <a:ext cx="1119" cy="1402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215" y="193675"/>
            <a:ext cx="718185" cy="721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dissolve/>
      </p:transition>
    </mc:Choice>
    <mc:Fallback xmlns="">
      <p:transition spd="med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/>
      <p:bldP spid="9" grpId="1" bldLvl="0"/>
      <p:bldP spid="9" grpId="2" bldLvl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513080" y="862330"/>
            <a:ext cx="11289030" cy="5726430"/>
            <a:chOff x="1782" y="4163"/>
            <a:chExt cx="15807" cy="8018"/>
          </a:xfrm>
        </p:grpSpPr>
        <p:sp>
          <p:nvSpPr>
            <p:cNvPr id="26" name="矩形 25"/>
            <p:cNvSpPr/>
            <p:nvPr/>
          </p:nvSpPr>
          <p:spPr>
            <a:xfrm>
              <a:off x="1829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47090" y="2193925"/>
            <a:ext cx="1063180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b="1" dirty="0">
                <a:solidFill>
                  <a:srgbClr val="FD6751"/>
                </a:solidFill>
                <a:sym typeface="+mn-ea"/>
              </a:rPr>
              <a:t>教育机会更加均等。</a:t>
            </a:r>
            <a:r>
              <a:rPr lang="en-US" altLang="zh-CN" sz="2000" dirty="0">
                <a:sym typeface="+mn-ea"/>
              </a:rPr>
              <a:t>2021 </a:t>
            </a:r>
            <a:r>
              <a:rPr lang="zh-CN" altLang="en-US" sz="2000" dirty="0">
                <a:sym typeface="+mn-ea"/>
              </a:rPr>
              <a:t>年，</a:t>
            </a:r>
            <a:r>
              <a:rPr lang="zh-CN" altLang="en-US" sz="2000" dirty="0" smtClean="0">
                <a:sym typeface="+mn-ea"/>
              </a:rPr>
              <a:t>中国</a:t>
            </a:r>
            <a:r>
              <a:rPr lang="zh-CN" altLang="en-US" sz="2000" dirty="0">
                <a:sym typeface="+mn-ea"/>
              </a:rPr>
              <a:t>义务教育巩固率达 </a:t>
            </a:r>
            <a:r>
              <a:rPr lang="en-US" altLang="zh-CN" sz="2000" dirty="0">
                <a:sym typeface="+mn-ea"/>
              </a:rPr>
              <a:t>95.4%</a:t>
            </a:r>
            <a:r>
              <a:rPr lang="zh-CN" altLang="en-US" sz="2000" dirty="0">
                <a:sym typeface="+mn-ea"/>
              </a:rPr>
              <a:t>；高中阶段毛入学率达 </a:t>
            </a:r>
            <a:r>
              <a:rPr lang="en-US" altLang="zh-CN" sz="2000" dirty="0">
                <a:sym typeface="+mn-ea"/>
              </a:rPr>
              <a:t>91.4%</a:t>
            </a:r>
            <a:r>
              <a:rPr lang="zh-CN" altLang="en-US" sz="2000" dirty="0" smtClean="0">
                <a:sym typeface="+mn-ea"/>
              </a:rPr>
              <a:t>；高等教育</a:t>
            </a:r>
            <a:r>
              <a:rPr lang="zh-CN" altLang="en-US" sz="2000" dirty="0">
                <a:sym typeface="+mn-ea"/>
              </a:rPr>
              <a:t>毛入学率</a:t>
            </a:r>
            <a:r>
              <a:rPr lang="zh-CN" altLang="en-US" sz="2000" dirty="0" smtClean="0">
                <a:sym typeface="+mn-ea"/>
              </a:rPr>
              <a:t>达</a:t>
            </a:r>
            <a:r>
              <a:rPr lang="en-US" altLang="zh-CN" sz="2000" dirty="0" smtClean="0">
                <a:sym typeface="+mn-ea"/>
              </a:rPr>
              <a:t>57.8</a:t>
            </a:r>
            <a:r>
              <a:rPr lang="en-US" altLang="zh-CN" sz="2000" dirty="0">
                <a:sym typeface="+mn-ea"/>
              </a:rPr>
              <a:t>%</a:t>
            </a:r>
            <a:r>
              <a:rPr lang="zh-CN" altLang="en-US" sz="2000" dirty="0">
                <a:sym typeface="+mn-ea"/>
              </a:rPr>
              <a:t>、在学总规模</a:t>
            </a:r>
            <a:r>
              <a:rPr lang="zh-CN" altLang="en-US" sz="2000" dirty="0" smtClean="0">
                <a:sym typeface="+mn-ea"/>
              </a:rPr>
              <a:t>达</a:t>
            </a:r>
            <a:r>
              <a:rPr lang="en-US" altLang="zh-CN" sz="2000" dirty="0" smtClean="0">
                <a:sym typeface="+mn-ea"/>
              </a:rPr>
              <a:t>4430</a:t>
            </a:r>
            <a:r>
              <a:rPr lang="zh-CN" altLang="en-US" sz="2000" dirty="0" smtClean="0">
                <a:sym typeface="+mn-ea"/>
              </a:rPr>
              <a:t>万</a:t>
            </a:r>
            <a:r>
              <a:rPr lang="zh-CN" altLang="en-US" sz="2000" dirty="0">
                <a:sym typeface="+mn-ea"/>
              </a:rPr>
              <a:t>人，居</a:t>
            </a:r>
            <a:r>
              <a:rPr lang="zh-CN" altLang="en-US" sz="2000" dirty="0" smtClean="0">
                <a:sym typeface="+mn-ea"/>
              </a:rPr>
              <a:t>世界</a:t>
            </a:r>
            <a:r>
              <a:rPr lang="zh-CN" altLang="en-US" sz="2000" dirty="0">
                <a:sym typeface="+mn-ea"/>
              </a:rPr>
              <a:t>第一</a:t>
            </a:r>
            <a:r>
              <a:rPr lang="zh-CN" altLang="en-US" sz="2000" dirty="0" smtClean="0">
                <a:sym typeface="+mn-ea"/>
              </a:rPr>
              <a:t>；学生</a:t>
            </a:r>
            <a:r>
              <a:rPr lang="zh-CN" altLang="en-US" sz="2000" dirty="0">
                <a:sym typeface="+mn-ea"/>
              </a:rPr>
              <a:t>资助政策体系建成</a:t>
            </a:r>
            <a:r>
              <a:rPr lang="zh-CN" altLang="en-US" sz="2000" dirty="0" smtClean="0">
                <a:sym typeface="+mn-ea"/>
              </a:rPr>
              <a:t>且日趋</a:t>
            </a:r>
            <a:r>
              <a:rPr lang="zh-CN" altLang="en-US" sz="2000" dirty="0">
                <a:sym typeface="+mn-ea"/>
              </a:rPr>
              <a:t>完善；</a:t>
            </a:r>
            <a:r>
              <a:rPr lang="en-US" altLang="zh-CN" sz="2000" dirty="0">
                <a:sym typeface="+mn-ea"/>
              </a:rPr>
              <a:t>2020 </a:t>
            </a:r>
            <a:r>
              <a:rPr lang="zh-CN" altLang="en-US" sz="2000" dirty="0">
                <a:sym typeface="+mn-ea"/>
              </a:rPr>
              <a:t>年，</a:t>
            </a:r>
            <a:r>
              <a:rPr lang="en-US" altLang="zh-CN" sz="2000" dirty="0">
                <a:sym typeface="+mn-ea"/>
              </a:rPr>
              <a:t>85.8%</a:t>
            </a:r>
            <a:r>
              <a:rPr lang="zh-CN" altLang="en-US" sz="2000" dirty="0">
                <a:sym typeface="+mn-ea"/>
              </a:rPr>
              <a:t>的进城务工人员随迁子女在</a:t>
            </a:r>
            <a:r>
              <a:rPr lang="zh-CN" altLang="en-US" sz="2000" dirty="0" smtClean="0">
                <a:sym typeface="+mn-ea"/>
              </a:rPr>
              <a:t>公办</a:t>
            </a:r>
            <a:r>
              <a:rPr lang="zh-CN" altLang="en-US" sz="2000" dirty="0">
                <a:sym typeface="+mn-ea"/>
              </a:rPr>
              <a:t>学校就读或享受政府购买学位服务；</a:t>
            </a:r>
            <a:r>
              <a:rPr lang="en-US" altLang="zh-CN" sz="2000" dirty="0">
                <a:sym typeface="+mn-ea"/>
              </a:rPr>
              <a:t>2012 </a:t>
            </a:r>
            <a:r>
              <a:rPr lang="zh-CN" altLang="en-US" sz="2000" dirty="0">
                <a:sym typeface="+mn-ea"/>
              </a:rPr>
              <a:t>年至 </a:t>
            </a:r>
            <a:r>
              <a:rPr lang="en-US" altLang="zh-CN" sz="2000" dirty="0">
                <a:sym typeface="+mn-ea"/>
              </a:rPr>
              <a:t>2021 </a:t>
            </a:r>
            <a:r>
              <a:rPr lang="zh-CN" altLang="en-US" sz="2000" dirty="0">
                <a:sym typeface="+mn-ea"/>
              </a:rPr>
              <a:t>年</a:t>
            </a:r>
            <a:r>
              <a:rPr lang="zh-CN" altLang="en-US" sz="2000" dirty="0" smtClean="0">
                <a:sym typeface="+mn-ea"/>
              </a:rPr>
              <a:t>，农村</a:t>
            </a:r>
            <a:r>
              <a:rPr lang="zh-CN" altLang="en-US" sz="2000" dirty="0">
                <a:sym typeface="+mn-ea"/>
              </a:rPr>
              <a:t>和贫困地区重点高校专项招生计划定向招生超过 </a:t>
            </a:r>
            <a:r>
              <a:rPr lang="en-US" altLang="zh-CN" sz="2000" dirty="0">
                <a:sym typeface="+mn-ea"/>
              </a:rPr>
              <a:t>82 </a:t>
            </a:r>
            <a:r>
              <a:rPr lang="zh-CN" altLang="en-US" sz="2000" dirty="0" smtClean="0">
                <a:sym typeface="+mn-ea"/>
              </a:rPr>
              <a:t>万人。</a:t>
            </a:r>
          </a:p>
          <a:p>
            <a:pPr indent="5080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b="1" dirty="0" smtClean="0">
                <a:solidFill>
                  <a:srgbClr val="FD6751"/>
                </a:solidFill>
                <a:sym typeface="+mn-ea"/>
              </a:rPr>
              <a:t>职业选择</a:t>
            </a:r>
            <a:r>
              <a:rPr lang="zh-CN" altLang="en-US" sz="2000" b="1" dirty="0">
                <a:solidFill>
                  <a:srgbClr val="FD6751"/>
                </a:solidFill>
                <a:sym typeface="+mn-ea"/>
              </a:rPr>
              <a:t>丰富多元。</a:t>
            </a:r>
            <a:r>
              <a:rPr lang="zh-CN" altLang="en-US" sz="2000" dirty="0">
                <a:sym typeface="+mn-ea"/>
              </a:rPr>
              <a:t>“</a:t>
            </a:r>
            <a:r>
              <a:rPr lang="zh-CN" altLang="en-US" sz="2000" dirty="0" smtClean="0">
                <a:sym typeface="+mn-ea"/>
              </a:rPr>
              <a:t>非工</a:t>
            </a:r>
            <a:r>
              <a:rPr lang="zh-CN" altLang="en-US" sz="2000" dirty="0">
                <a:sym typeface="+mn-ea"/>
              </a:rPr>
              <a:t>即农”的就业选择一去不返，第三产业成为吸纳青年就业</a:t>
            </a:r>
            <a:r>
              <a:rPr lang="zh-CN" altLang="en-US" sz="2000" dirty="0" smtClean="0">
                <a:sym typeface="+mn-ea"/>
              </a:rPr>
              <a:t>的重要</a:t>
            </a:r>
            <a:r>
              <a:rPr lang="zh-CN" altLang="en-US" sz="2000" dirty="0">
                <a:sym typeface="+mn-ea"/>
              </a:rPr>
              <a:t>领域</a:t>
            </a:r>
            <a:r>
              <a:rPr lang="zh-CN" altLang="en-US" sz="2000" dirty="0" smtClean="0">
                <a:sym typeface="+mn-ea"/>
              </a:rPr>
              <a:t>。电</a:t>
            </a:r>
            <a:r>
              <a:rPr lang="zh-CN" altLang="en-US" sz="2000" dirty="0">
                <a:sym typeface="+mn-ea"/>
              </a:rPr>
              <a:t>竞选手、网络主播、网络作家等大量新</a:t>
            </a:r>
            <a:r>
              <a:rPr lang="zh-CN" altLang="en-US" sz="2000" dirty="0" smtClean="0">
                <a:sym typeface="+mn-ea"/>
              </a:rPr>
              <a:t>职业集聚了</a:t>
            </a:r>
            <a:r>
              <a:rPr lang="zh-CN" altLang="en-US" sz="2000" dirty="0">
                <a:sym typeface="+mn-ea"/>
              </a:rPr>
              <a:t>快递小哥、外卖骑手等大量灵活就业青年</a:t>
            </a:r>
            <a:r>
              <a:rPr lang="zh-CN" altLang="en-US" sz="2000" dirty="0" smtClean="0">
                <a:sym typeface="+mn-ea"/>
              </a:rPr>
              <a:t>。</a:t>
            </a:r>
            <a:endParaRPr lang="en-US" altLang="zh-CN" sz="2000" dirty="0" smtClean="0"/>
          </a:p>
          <a:p>
            <a:pPr indent="5080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b="1" dirty="0">
                <a:solidFill>
                  <a:srgbClr val="FD6751"/>
                </a:solidFill>
                <a:sym typeface="+mn-ea"/>
              </a:rPr>
              <a:t>发展流动畅通自由</a:t>
            </a:r>
            <a:r>
              <a:rPr lang="zh-CN" altLang="en-US" sz="2000" b="1" dirty="0" smtClean="0">
                <a:solidFill>
                  <a:srgbClr val="FD6751"/>
                </a:solidFill>
                <a:sym typeface="+mn-ea"/>
              </a:rPr>
              <a:t>。</a:t>
            </a:r>
            <a:r>
              <a:rPr lang="zh-CN" altLang="en-US" sz="2000" dirty="0" smtClean="0">
                <a:sym typeface="+mn-ea"/>
              </a:rPr>
              <a:t>逐渐</a:t>
            </a:r>
            <a:r>
              <a:rPr lang="zh-CN" altLang="en-US" sz="2000" dirty="0">
                <a:sym typeface="+mn-ea"/>
              </a:rPr>
              <a:t>由单向的“孔雀东南飞”</a:t>
            </a:r>
            <a:r>
              <a:rPr lang="zh-CN" altLang="en-US" sz="2000" dirty="0" smtClean="0">
                <a:sym typeface="+mn-ea"/>
              </a:rPr>
              <a:t>转变</a:t>
            </a:r>
            <a:r>
              <a:rPr lang="zh-CN" altLang="en-US" sz="2000" dirty="0">
                <a:sym typeface="+mn-ea"/>
              </a:rPr>
              <a:t>为多向的“自由随心飞”，在自己喜欢的城市寻找发展机会， 在适合自己的地区拓展成长舞台。</a:t>
            </a:r>
            <a:endParaRPr sz="2000" dirty="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35" y="909320"/>
            <a:ext cx="3265805" cy="1284605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获得人生出彩机会</a:t>
            </a:r>
          </a:p>
        </p:txBody>
      </p:sp>
      <p:sp>
        <p:nvSpPr>
          <p:cNvPr id="4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二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、新时代中国青年生逢盛世、共享机遇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5" y="2303780"/>
            <a:ext cx="4763135" cy="2576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D6751"/>
                </a:solidFill>
                <a:sym typeface="+mn-ea"/>
              </a:rPr>
              <a:t>法治</a:t>
            </a:r>
            <a:r>
              <a:rPr lang="zh-CN" altLang="en-US" sz="2800" b="1" dirty="0">
                <a:solidFill>
                  <a:srgbClr val="FD6751"/>
                </a:solidFill>
                <a:sym typeface="+mn-ea"/>
              </a:rPr>
              <a:t>保障不断完善</a:t>
            </a:r>
            <a:r>
              <a:rPr lang="zh-CN" altLang="en-US" sz="2800" b="1" dirty="0" smtClean="0">
                <a:solidFill>
                  <a:srgbClr val="FD6751"/>
                </a:solidFill>
                <a:sym typeface="+mn-ea"/>
              </a:rPr>
              <a:t>。</a:t>
            </a:r>
            <a:endParaRPr lang="en-US" altLang="zh-CN" sz="2800" b="1" dirty="0" smtClean="0">
              <a:solidFill>
                <a:srgbClr val="FD6751"/>
              </a:solidFill>
            </a:endParaRPr>
          </a:p>
          <a:p>
            <a:pPr indent="72009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FD6751"/>
                </a:solidFill>
                <a:sym typeface="+mn-ea"/>
              </a:rPr>
              <a:t>政策保障日益完备</a:t>
            </a:r>
            <a:r>
              <a:rPr lang="zh-CN" altLang="en-US" sz="2800" b="1" dirty="0" smtClean="0">
                <a:solidFill>
                  <a:srgbClr val="FD6751"/>
                </a:solidFill>
                <a:sym typeface="+mn-ea"/>
              </a:rPr>
              <a:t>。</a:t>
            </a:r>
            <a:endParaRPr lang="en-US" altLang="zh-CN" sz="2800" b="1" dirty="0" smtClean="0">
              <a:solidFill>
                <a:srgbClr val="FD6751"/>
              </a:solidFill>
            </a:endParaRPr>
          </a:p>
          <a:p>
            <a:pPr indent="720090" algn="just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D6751"/>
                </a:solidFill>
                <a:sym typeface="+mn-ea"/>
              </a:rPr>
              <a:t>社会保障</a:t>
            </a:r>
            <a:r>
              <a:rPr lang="zh-CN" altLang="en-US" sz="2800" b="1" dirty="0">
                <a:solidFill>
                  <a:srgbClr val="FD6751"/>
                </a:solidFill>
                <a:sym typeface="+mn-ea"/>
              </a:rPr>
              <a:t>更加健全</a:t>
            </a:r>
            <a:r>
              <a:rPr lang="zh-CN" altLang="en-US" sz="2800" b="1" dirty="0" smtClean="0">
                <a:solidFill>
                  <a:srgbClr val="FD6751"/>
                </a:solidFill>
                <a:sym typeface="+mn-ea"/>
              </a:rPr>
              <a:t>。</a:t>
            </a:r>
            <a:endParaRPr lang="en-US" altLang="zh-CN" sz="2800" b="1" dirty="0" smtClean="0">
              <a:solidFill>
                <a:srgbClr val="FD6751"/>
              </a:solidFill>
            </a:endParaRPr>
          </a:p>
          <a:p>
            <a:pPr indent="720090" algn="just">
              <a:lnSpc>
                <a:spcPct val="150000"/>
              </a:lnSpc>
            </a:pPr>
            <a:r>
              <a:rPr lang="zh-CN" altLang="en-US" sz="2800" b="1" dirty="0">
                <a:solidFill>
                  <a:srgbClr val="FD6751"/>
                </a:solidFill>
                <a:sym typeface="+mn-ea"/>
              </a:rPr>
              <a:t>组织保障坚强有力。</a:t>
            </a:r>
            <a:endParaRPr lang="zh-CN" altLang="en-US" sz="2800" b="1" dirty="0">
              <a:solidFill>
                <a:srgbClr val="FD675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832" y="1356815"/>
            <a:ext cx="4185202" cy="547196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享受更全面的保障支持</a:t>
            </a:r>
          </a:p>
        </p:txBody>
      </p:sp>
      <p:sp>
        <p:nvSpPr>
          <p:cNvPr id="6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二、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新时代中国青年生逢盛世、共享机遇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t="85369"/>
          <a:stretch>
            <a:fillRect/>
          </a:stretch>
        </p:blipFill>
        <p:spPr>
          <a:xfrm>
            <a:off x="64135" y="5867400"/>
            <a:ext cx="12033885" cy="990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4605" y="4512310"/>
            <a:ext cx="12192000" cy="2341880"/>
            <a:chOff x="0" y="7116"/>
            <a:chExt cx="19200" cy="36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2" y="7116"/>
              <a:ext cx="9328" cy="36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0" y="7116"/>
              <a:ext cx="9871" cy="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4135" y="1431216"/>
            <a:ext cx="1808921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 dirty="0" smtClean="0">
                <a:solidFill>
                  <a:srgbClr val="FC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en-US" altLang="zh-CN" sz="8625" b="1" dirty="0">
              <a:solidFill>
                <a:srgbClr val="FC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lum bright="70000" contrast="-70000"/>
          </a:blip>
          <a:stretch>
            <a:fillRect/>
          </a:stretch>
        </p:blipFill>
        <p:spPr>
          <a:xfrm>
            <a:off x="1136016" y="825481"/>
            <a:ext cx="2286005" cy="22860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68594" y="2129483"/>
            <a:ext cx="1043609" cy="960413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12203" y="2328149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新时代中国青年素质过硬、全面</a:t>
            </a:r>
            <a:r>
              <a:rPr lang="zh-CN" altLang="en-US" sz="4800" b="1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发展</a:t>
            </a:r>
            <a:endParaRPr lang="zh-CN" altLang="en-US" sz="4800" b="1" dirty="0">
              <a:solidFill>
                <a:srgbClr val="FD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36962" y="3276600"/>
            <a:ext cx="5093018" cy="594837"/>
            <a:chOff x="4254" y="7048"/>
            <a:chExt cx="10694" cy="1249"/>
          </a:xfrm>
        </p:grpSpPr>
        <p:sp>
          <p:nvSpPr>
            <p:cNvPr id="12" name="矩形 11"/>
            <p:cNvSpPr/>
            <p:nvPr/>
          </p:nvSpPr>
          <p:spPr>
            <a:xfrm>
              <a:off x="5453" y="7428"/>
              <a:ext cx="8294" cy="8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12" y="7253"/>
              <a:ext cx="1387" cy="350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9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0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1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</p:grpSp>
        <p:cxnSp>
          <p:nvCxnSpPr>
            <p:cNvPr id="39" name="PA-直接连接符 21"/>
            <p:cNvCxnSpPr/>
            <p:nvPr>
              <p:custDataLst>
                <p:tags r:id="rId1"/>
              </p:custDataLst>
            </p:nvPr>
          </p:nvCxnSpPr>
          <p:spPr>
            <a:xfrm flipV="1">
              <a:off x="10402" y="7428"/>
              <a:ext cx="4541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40" name="PA-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4289" y="7428"/>
              <a:ext cx="4543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14" name="PA-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4254" y="8226"/>
              <a:ext cx="10694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11935" y="7048"/>
              <a:ext cx="3012" cy="38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H="1">
              <a:off x="4254" y="7048"/>
              <a:ext cx="3019" cy="38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615055" y="3476627"/>
            <a:ext cx="5101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5" y="2126109"/>
            <a:ext cx="5669915" cy="2914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zh-CN" altLang="en-US" sz="2400" b="1" dirty="0">
                <a:latin typeface="+mn-ea"/>
              </a:rPr>
              <a:t>理想指引人生方向，信念决定事业成败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lang="zh-CN" altLang="en-US" sz="2400" b="1" dirty="0" smtClean="0">
                <a:latin typeface="+mn-ea"/>
              </a:rPr>
              <a:t>坚信</a:t>
            </a:r>
            <a:r>
              <a:rPr lang="zh-CN" altLang="en-US" sz="2400" b="1" dirty="0">
                <a:latin typeface="+mn-ea"/>
              </a:rPr>
              <a:t>中国道路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lang="zh-CN" altLang="en-US" sz="2400" b="1" dirty="0" smtClean="0">
                <a:latin typeface="+mn-ea"/>
              </a:rPr>
              <a:t>坚守</a:t>
            </a:r>
            <a:r>
              <a:rPr lang="zh-CN" altLang="en-US" sz="2400" b="1" dirty="0">
                <a:latin typeface="+mn-ea"/>
              </a:rPr>
              <a:t>价值追求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lang="zh-CN" altLang="en-US" sz="2400" b="1" dirty="0">
                <a:latin typeface="+mn-ea"/>
              </a:rPr>
              <a:t>坚定文化自信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理想信念更为坚定</a:t>
            </a:r>
          </a:p>
        </p:txBody>
      </p:sp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38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三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、新时代中国青年素质过硬、全面发展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122" y="3009510"/>
            <a:ext cx="5101135" cy="28173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73591" y="2327582"/>
            <a:ext cx="5550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+mn-ea"/>
              </a:rPr>
              <a:t>身体素质</a:t>
            </a:r>
            <a:r>
              <a:rPr lang="zh-CN" altLang="en-US" sz="2400" b="1" dirty="0">
                <a:latin typeface="+mn-ea"/>
              </a:rPr>
              <a:t>持续提升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+mn-ea"/>
              </a:rPr>
              <a:t>心理</a:t>
            </a:r>
            <a:r>
              <a:rPr lang="zh-CN" altLang="en-US" sz="2400" b="1" dirty="0">
                <a:latin typeface="+mn-ea"/>
              </a:rPr>
              <a:t>素质自信达观</a:t>
            </a:r>
            <a:r>
              <a:rPr lang="zh-CN" altLang="en-US" sz="2400" b="1" dirty="0" smtClean="0">
                <a:latin typeface="+mn-ea"/>
              </a:rPr>
              <a:t>。</a:t>
            </a:r>
            <a:endParaRPr lang="en-US" altLang="zh-CN" sz="2400" b="1" dirty="0" smtClean="0">
              <a:latin typeface="+mn-ea"/>
            </a:endParaRPr>
          </a:p>
          <a:p>
            <a:pPr indent="0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+mn-ea"/>
                <a:cs typeface="+mn-ea"/>
              </a:rPr>
              <a:t>“文明其精神”</a:t>
            </a:r>
            <a:r>
              <a:rPr lang="zh-CN" altLang="en-US" sz="2400" b="1" dirty="0">
                <a:latin typeface="+mn-ea"/>
                <a:cs typeface="+mn-ea"/>
              </a:rPr>
              <a:t>“野蛮其体魄”</a:t>
            </a:r>
            <a:r>
              <a:rPr lang="zh-CN" altLang="en-US" sz="2400" b="1" dirty="0" smtClean="0">
                <a:latin typeface="+mn-ea"/>
              </a:rPr>
              <a:t>。</a:t>
            </a:r>
            <a:endParaRPr sz="2400" b="1" dirty="0">
              <a:latin typeface="+mn-ea"/>
              <a:cs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身心素质向好向强</a:t>
            </a:r>
          </a:p>
        </p:txBody>
      </p:sp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38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三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、新时代中国青年素质过硬、全面发展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1100" y="1638305"/>
            <a:ext cx="5049473" cy="24960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13120" y="4214910"/>
            <a:ext cx="10537454" cy="1691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400" dirty="0">
                <a:latin typeface="+mn-ea"/>
                <a:cs typeface="+mn-ea"/>
              </a:rPr>
              <a:t>超过</a:t>
            </a:r>
            <a:r>
              <a:rPr lang="en-US" altLang="zh-CN" sz="2400" dirty="0">
                <a:latin typeface="+mn-ea"/>
                <a:cs typeface="+mn-ea"/>
              </a:rPr>
              <a:t>3700</a:t>
            </a:r>
            <a:r>
              <a:rPr lang="zh-CN" altLang="en-US" sz="2400" dirty="0">
                <a:latin typeface="+mn-ea"/>
                <a:cs typeface="+mn-ea"/>
              </a:rPr>
              <a:t>万名农村义务教育学生受惠于政府开展的学生营养改善计划，身体素质得到明显提升。</a:t>
            </a:r>
            <a:r>
              <a:rPr lang="en-US" altLang="zh-CN" sz="2400" dirty="0">
                <a:latin typeface="+mn-ea"/>
                <a:cs typeface="+mn-ea"/>
              </a:rPr>
              <a:t>14</a:t>
            </a:r>
            <a:r>
              <a:rPr lang="zh-CN" altLang="en-US" sz="2400" dirty="0">
                <a:latin typeface="+mn-ea"/>
                <a:cs typeface="+mn-ea"/>
              </a:rPr>
              <a:t>岁至</a:t>
            </a:r>
            <a:r>
              <a:rPr lang="en-US" altLang="zh-CN" sz="2400" dirty="0">
                <a:latin typeface="+mn-ea"/>
                <a:cs typeface="+mn-ea"/>
              </a:rPr>
              <a:t>19</a:t>
            </a:r>
            <a:r>
              <a:rPr lang="zh-CN" altLang="en-US" sz="2400" dirty="0">
                <a:latin typeface="+mn-ea"/>
                <a:cs typeface="+mn-ea"/>
              </a:rPr>
              <a:t>岁青年学生体质达标测试合格率达</a:t>
            </a:r>
            <a:r>
              <a:rPr lang="en-US" altLang="zh-CN" sz="2400" dirty="0">
                <a:latin typeface="+mn-ea"/>
                <a:cs typeface="+mn-ea"/>
              </a:rPr>
              <a:t>91.9%</a:t>
            </a:r>
            <a:r>
              <a:rPr lang="zh-CN" altLang="en-US" sz="2400" dirty="0">
                <a:latin typeface="+mn-ea"/>
                <a:cs typeface="+mn-ea"/>
              </a:rPr>
              <a:t>，优良率持续上升。</a:t>
            </a:r>
            <a:endParaRPr lang="zh-CN" alt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7" y="2303780"/>
            <a:ext cx="593207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000" b="1" dirty="0" smtClean="0"/>
              <a:t>         受</a:t>
            </a:r>
            <a:r>
              <a:rPr lang="zh-CN" altLang="en-US" sz="2000" b="1" dirty="0"/>
              <a:t>教育水平大幅提升</a:t>
            </a:r>
            <a:r>
              <a:rPr lang="zh-CN" altLang="en-US" sz="2000" b="1" dirty="0" smtClean="0"/>
              <a:t>。</a:t>
            </a:r>
            <a:r>
              <a:rPr sz="2000" dirty="0" smtClean="0">
                <a:latin typeface="+mn-ea"/>
                <a:cs typeface="+mn-ea"/>
              </a:rPr>
              <a:t>2020</a:t>
            </a:r>
            <a:r>
              <a:rPr sz="2000" dirty="0">
                <a:latin typeface="+mn-ea"/>
                <a:cs typeface="+mn-ea"/>
              </a:rPr>
              <a:t>年，新增劳动力平均受教育年限达13.8</a:t>
            </a:r>
            <a:r>
              <a:rPr sz="2000" dirty="0" smtClean="0">
                <a:latin typeface="+mn-ea"/>
                <a:cs typeface="+mn-ea"/>
              </a:rPr>
              <a:t>年</a:t>
            </a:r>
            <a:r>
              <a:rPr lang="zh-CN" altLang="en-US" sz="2000" dirty="0" smtClean="0">
                <a:latin typeface="+mn-ea"/>
                <a:cs typeface="+mn-ea"/>
              </a:rPr>
              <a:t>，</a:t>
            </a:r>
            <a:r>
              <a:rPr sz="2000" dirty="0" smtClean="0">
                <a:latin typeface="+mn-ea"/>
                <a:cs typeface="+mn-ea"/>
              </a:rPr>
              <a:t>大学专科以上在职青年占同等文化程度就业总人口比例超过50</a:t>
            </a:r>
            <a:r>
              <a:rPr lang="en-US" sz="2000" dirty="0" smtClean="0">
                <a:latin typeface="+mn-ea"/>
                <a:cs typeface="+mn-ea"/>
              </a:rPr>
              <a:t>%</a:t>
            </a:r>
            <a:r>
              <a:rPr lang="zh-CN" altLang="en-US" sz="2000" dirty="0" smtClean="0">
                <a:latin typeface="+mn-ea"/>
                <a:cs typeface="+mn-ea"/>
              </a:rPr>
              <a:t>；</a:t>
            </a:r>
            <a:r>
              <a:rPr sz="2000" dirty="0" smtClean="0">
                <a:latin typeface="+mn-ea"/>
                <a:cs typeface="+mn-ea"/>
              </a:rPr>
              <a:t>成人本专科在校生超过</a:t>
            </a:r>
            <a:r>
              <a:rPr sz="2000" dirty="0">
                <a:latin typeface="+mn-ea"/>
                <a:cs typeface="+mn-ea"/>
              </a:rPr>
              <a:t>770万人，网络本专科在校生超过840万人</a:t>
            </a:r>
            <a:r>
              <a:rPr sz="2000" dirty="0" smtClean="0">
                <a:latin typeface="+mn-ea"/>
                <a:cs typeface="+mn-ea"/>
              </a:rPr>
              <a:t>。超过</a:t>
            </a:r>
            <a:r>
              <a:rPr sz="2000" dirty="0">
                <a:latin typeface="+mn-ea"/>
                <a:cs typeface="+mn-ea"/>
              </a:rPr>
              <a:t>50%的社会青年参加过职业技能培训，工作之余“充充电”、“加加油”成为越来越多青年的共同选择</a:t>
            </a:r>
            <a:r>
              <a:rPr sz="2000" dirty="0" smtClean="0">
                <a:latin typeface="+mn-ea"/>
                <a:cs typeface="+mn-ea"/>
              </a:rPr>
              <a:t>。</a:t>
            </a:r>
            <a:endParaRPr sz="2000" dirty="0">
              <a:latin typeface="+mn-ea"/>
              <a:cs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知识素养不断提升</a:t>
            </a:r>
          </a:p>
        </p:txBody>
      </p:sp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38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三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、新时代中国青年素质过硬、全面发展　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037" y="2303780"/>
            <a:ext cx="4315341" cy="31055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22122" y="1612458"/>
            <a:ext cx="3797835" cy="4818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000" b="1" dirty="0">
                <a:solidFill>
                  <a:srgbClr val="FD6751"/>
                </a:solidFill>
                <a:latin typeface="+mn-ea"/>
                <a:cs typeface="+mn-ea"/>
              </a:rPr>
              <a:t>知识改变命运，教育改变人生。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59132" y="2129876"/>
            <a:ext cx="10514555" cy="4246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fontAlgn="auto">
              <a:lnSpc>
                <a:spcPct val="15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新时代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中国青年以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更加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自信的态度、更加主动的精神，适应社会、融入社会，参 与社会发展进程，展现出积极的社会参与意识和能力，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成为正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能量的倡导者和践行者有序参与政治生活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截至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2021年6月，35岁及以下党员共2367.9万名，占党员总数的24.9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%。</a:t>
            </a:r>
            <a:r>
              <a:rPr sz="2000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十八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大以来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每年新发展党员中35岁及以下党员占比均超过80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%。</a:t>
            </a:r>
            <a:endParaRPr 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截至</a:t>
            </a:r>
            <a:r>
              <a:rPr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2021年底，共青团员总数达7371.5万名。青年广泛参与各级人大、政协，积极履职尽责、参政议政，2019年县级人大、政协中青年代表、委员分别占10.9%、13.7</a:t>
            </a:r>
            <a:r>
              <a:rPr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%。</a:t>
            </a:r>
            <a:endParaRPr lang="en-US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fontAlgn="auto">
              <a:lnSpc>
                <a:spcPct val="150000"/>
              </a:lnSpc>
              <a:buNone/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全国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7600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多个共青团指导的县级志愿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服务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、文艺体育类青年社会组织，带动成立青年活动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团体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15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万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余个，基本实现县域全覆盖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社会参与积极主动</a:t>
            </a:r>
          </a:p>
        </p:txBody>
      </p:sp>
      <p:sp>
        <p:nvSpPr>
          <p:cNvPr id="38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三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、新时代中国青年素质过硬、全面发展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t="85369"/>
          <a:stretch>
            <a:fillRect/>
          </a:stretch>
        </p:blipFill>
        <p:spPr>
          <a:xfrm>
            <a:off x="64135" y="5867400"/>
            <a:ext cx="12033885" cy="990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4605" y="4512310"/>
            <a:ext cx="12192000" cy="2341880"/>
            <a:chOff x="0" y="7116"/>
            <a:chExt cx="19200" cy="36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2" y="7116"/>
              <a:ext cx="9328" cy="36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0" y="7116"/>
              <a:ext cx="9871" cy="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4135" y="1431216"/>
            <a:ext cx="1808921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 dirty="0" smtClean="0">
                <a:solidFill>
                  <a:srgbClr val="FC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en-US" altLang="zh-CN" sz="8625" b="1" dirty="0">
              <a:solidFill>
                <a:srgbClr val="FC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lum bright="70000" contrast="-70000"/>
          </a:blip>
          <a:stretch>
            <a:fillRect/>
          </a:stretch>
        </p:blipFill>
        <p:spPr>
          <a:xfrm>
            <a:off x="1136016" y="825481"/>
            <a:ext cx="2286005" cy="22860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68594" y="2129483"/>
            <a:ext cx="1043609" cy="960413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12203" y="2328149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</a:t>
            </a:r>
            <a:r>
              <a:rPr lang="zh-CN" altLang="en-US" sz="4800" b="1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大任</a:t>
            </a:r>
            <a:endParaRPr lang="zh-CN" altLang="en-US" sz="4800" b="1" dirty="0">
              <a:solidFill>
                <a:srgbClr val="FD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36962" y="3276600"/>
            <a:ext cx="5093018" cy="594837"/>
            <a:chOff x="4254" y="7048"/>
            <a:chExt cx="10694" cy="1249"/>
          </a:xfrm>
        </p:grpSpPr>
        <p:sp>
          <p:nvSpPr>
            <p:cNvPr id="12" name="矩形 11"/>
            <p:cNvSpPr/>
            <p:nvPr/>
          </p:nvSpPr>
          <p:spPr>
            <a:xfrm>
              <a:off x="5453" y="7428"/>
              <a:ext cx="8294" cy="8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12" y="7253"/>
              <a:ext cx="1387" cy="350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9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0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1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</p:grpSp>
        <p:cxnSp>
          <p:nvCxnSpPr>
            <p:cNvPr id="39" name="PA-直接连接符 21"/>
            <p:cNvCxnSpPr/>
            <p:nvPr>
              <p:custDataLst>
                <p:tags r:id="rId1"/>
              </p:custDataLst>
            </p:nvPr>
          </p:nvCxnSpPr>
          <p:spPr>
            <a:xfrm flipV="1">
              <a:off x="10402" y="7428"/>
              <a:ext cx="4541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40" name="PA-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4289" y="7428"/>
              <a:ext cx="4543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14" name="PA-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4254" y="8226"/>
              <a:ext cx="10694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11935" y="7048"/>
              <a:ext cx="3012" cy="38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H="1">
              <a:off x="4254" y="7048"/>
              <a:ext cx="3019" cy="38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615055" y="3476627"/>
            <a:ext cx="5101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4" y="2470432"/>
            <a:ext cx="90593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工厂车间一线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dirty="0">
                <a:latin typeface="+mn-ea"/>
              </a:rPr>
              <a:t>让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中国制造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走向</a:t>
            </a:r>
            <a:r>
              <a:rPr lang="zh-CN" altLang="zh-CN" sz="2000" dirty="0" smtClean="0">
                <a:latin typeface="+mn-ea"/>
              </a:rPr>
              <a:t>世界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在田间地头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dirty="0">
                <a:latin typeface="+mn-ea"/>
              </a:rPr>
              <a:t>把中国人的饭碗牢牢端在自己</a:t>
            </a:r>
            <a:r>
              <a:rPr lang="zh-CN" altLang="zh-CN" sz="2000" dirty="0" smtClean="0">
                <a:latin typeface="+mn-ea"/>
              </a:rPr>
              <a:t>手中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在建筑工地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dirty="0">
                <a:latin typeface="+mn-ea"/>
              </a:rPr>
              <a:t>用一砖一瓦筑造起一座座</a:t>
            </a:r>
            <a:r>
              <a:rPr lang="zh-CN" altLang="zh-CN" sz="2000" dirty="0" smtClean="0">
                <a:latin typeface="+mn-ea"/>
              </a:rPr>
              <a:t>高楼大厦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在训练场上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dirty="0">
                <a:latin typeface="+mn-ea"/>
              </a:rPr>
              <a:t>让五星红旗在国际赛场高高</a:t>
            </a:r>
            <a:r>
              <a:rPr lang="zh-CN" altLang="zh-CN" sz="2000" dirty="0" smtClean="0">
                <a:latin typeface="+mn-ea"/>
              </a:rPr>
              <a:t>飘扬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在城市的大街小巷</a:t>
            </a:r>
            <a:r>
              <a:rPr lang="zh-CN" altLang="en-US" sz="2000" dirty="0">
                <a:latin typeface="+mn-ea"/>
              </a:rPr>
              <a:t>：</a:t>
            </a:r>
            <a:r>
              <a:rPr lang="zh-CN" altLang="zh-CN" sz="2000" dirty="0">
                <a:latin typeface="+mn-ea"/>
              </a:rPr>
              <a:t>为千家万户传递幸福与</a:t>
            </a:r>
            <a:r>
              <a:rPr lang="zh-CN" altLang="zh-CN" sz="2000" dirty="0" smtClean="0">
                <a:latin typeface="+mn-ea"/>
              </a:rPr>
              <a:t>温暖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4737" y="5287822"/>
            <a:ext cx="7844689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</a:t>
            </a:r>
            <a:r>
              <a:rPr lang="zh-CN" altLang="zh-CN" sz="2800" b="1" kern="0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衣食无忧而不忘艰苦、岁月静好而不丢奋斗</a:t>
            </a:r>
            <a:r>
              <a:rPr lang="en-US" altLang="zh-CN" sz="2800" b="1" kern="0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”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在平凡岗位上奋斗奉献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281545" y="2411095"/>
            <a:ext cx="4095750" cy="2652395"/>
            <a:chOff x="4450" y="2897"/>
            <a:chExt cx="9698" cy="6280"/>
          </a:xfrm>
        </p:grpSpPr>
        <p:pic>
          <p:nvPicPr>
            <p:cNvPr id="2" name="图片 1" descr="u=3566091033,1943414187&amp;fm=253&amp;fmt=auto&amp;app=120&amp;f=JPEG.webp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2" y="6419"/>
              <a:ext cx="4145" cy="2758"/>
            </a:xfrm>
            <a:prstGeom prst="rect">
              <a:avLst/>
            </a:prstGeom>
          </p:spPr>
        </p:pic>
        <p:pic>
          <p:nvPicPr>
            <p:cNvPr id="3" name="图片 2" descr="u=2534101008,866118008&amp;fm=253&amp;fmt=auto.webp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41" y="2897"/>
              <a:ext cx="5097" cy="3391"/>
            </a:xfrm>
            <a:prstGeom prst="rect">
              <a:avLst/>
            </a:prstGeom>
          </p:spPr>
        </p:pic>
        <p:pic>
          <p:nvPicPr>
            <p:cNvPr id="4" name="图片 3" descr="u=1067776824,1269266383&amp;fm=253&amp;fmt=auto&amp;app=138&amp;f=JPEG.webp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50" y="6288"/>
              <a:ext cx="2873" cy="1767"/>
            </a:xfrm>
            <a:prstGeom prst="rect">
              <a:avLst/>
            </a:prstGeom>
          </p:spPr>
        </p:pic>
        <p:pic>
          <p:nvPicPr>
            <p:cNvPr id="5" name="图片 4" descr="u=2229342754,3844990408&amp;fm=253&amp;fmt=auto.webp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450" y="4011"/>
              <a:ext cx="3670" cy="2153"/>
            </a:xfrm>
            <a:prstGeom prst="rect">
              <a:avLst/>
            </a:prstGeom>
          </p:spPr>
        </p:pic>
        <p:pic>
          <p:nvPicPr>
            <p:cNvPr id="6" name="图片 5" descr="u=1312096016,3132654713&amp;fm=253&amp;fmt=auto&amp;app=138&amp;f=PNG.webp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726" y="6434"/>
              <a:ext cx="2422" cy="1621"/>
            </a:xfrm>
            <a:prstGeom prst="rect">
              <a:avLst/>
            </a:prstGeom>
          </p:spPr>
        </p:pic>
      </p:grpSp>
      <p:pic>
        <p:nvPicPr>
          <p:cNvPr id="15" name="图片 14"/>
          <p:cNvPicPr/>
          <p:nvPr/>
        </p:nvPicPr>
        <p:blipFill rotWithShape="1">
          <a:blip r:embed="rId12"/>
          <a:srcRect l="4261" r="10218"/>
          <a:stretch>
            <a:fillRect/>
          </a:stretch>
        </p:blipFill>
        <p:spPr bwMode="auto">
          <a:xfrm>
            <a:off x="7493635" y="2249170"/>
            <a:ext cx="1247140" cy="532130"/>
          </a:xfrm>
          <a:prstGeom prst="rect">
            <a:avLst/>
          </a:prstGeom>
          <a:ln>
            <a:noFill/>
          </a:ln>
        </p:spPr>
      </p:pic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11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5" y="2368844"/>
            <a:ext cx="10340859" cy="3461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+mn-ea"/>
              </a:rPr>
              <a:t>在</a:t>
            </a:r>
            <a:r>
              <a:rPr lang="zh-CN" altLang="zh-CN" sz="2000" dirty="0" smtClean="0">
                <a:latin typeface="+mn-ea"/>
              </a:rPr>
              <a:t>战略</a:t>
            </a:r>
            <a:r>
              <a:rPr lang="zh-CN" altLang="zh-CN" sz="2000" dirty="0">
                <a:latin typeface="+mn-ea"/>
              </a:rPr>
              <a:t>工程</a:t>
            </a:r>
            <a:r>
              <a:rPr lang="zh-CN" altLang="zh-CN" sz="2000" dirty="0" smtClean="0">
                <a:latin typeface="+mn-ea"/>
              </a:rPr>
              <a:t>现场</a:t>
            </a:r>
            <a:r>
              <a:rPr lang="zh-CN" altLang="en-US" sz="2000" dirty="0" smtClean="0">
                <a:latin typeface="+mn-ea"/>
              </a:rPr>
              <a:t>：</a:t>
            </a:r>
            <a:r>
              <a:rPr lang="zh-CN" altLang="zh-CN" sz="2000" dirty="0" smtClean="0">
                <a:latin typeface="+mn-ea"/>
              </a:rPr>
              <a:t>西</a:t>
            </a:r>
            <a:r>
              <a:rPr lang="zh-CN" altLang="zh-CN" sz="2000" dirty="0">
                <a:latin typeface="+mn-ea"/>
              </a:rPr>
              <a:t>气东输、西电东送、南水北调、东数西</a:t>
            </a:r>
            <a:r>
              <a:rPr lang="zh-CN" altLang="zh-CN" sz="2000" dirty="0" smtClean="0">
                <a:latin typeface="+mn-ea"/>
              </a:rPr>
              <a:t>算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标志性项目</a:t>
            </a:r>
            <a:r>
              <a:rPr lang="zh-CN" altLang="zh-CN" sz="2000" dirty="0" smtClean="0">
                <a:latin typeface="+mn-ea"/>
              </a:rPr>
              <a:t>工地</a:t>
            </a:r>
            <a:r>
              <a:rPr lang="zh-CN" altLang="en-US" sz="2000" dirty="0" smtClean="0">
                <a:latin typeface="+mn-ea"/>
              </a:rPr>
              <a:t>：</a:t>
            </a:r>
            <a:r>
              <a:rPr lang="zh-CN" altLang="zh-CN" sz="2000" dirty="0" smtClean="0">
                <a:latin typeface="+mn-ea"/>
              </a:rPr>
              <a:t>港</a:t>
            </a:r>
            <a:r>
              <a:rPr lang="zh-CN" altLang="zh-CN" sz="2000" dirty="0">
                <a:latin typeface="+mn-ea"/>
              </a:rPr>
              <a:t>珠澳大桥、北京大兴国际机场、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华龙一号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核电</a:t>
            </a:r>
            <a:r>
              <a:rPr lang="zh-CN" altLang="zh-CN" sz="2000" dirty="0" smtClean="0">
                <a:latin typeface="+mn-ea"/>
              </a:rPr>
              <a:t>机组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在抗击新</a:t>
            </a:r>
            <a:r>
              <a:rPr lang="zh-CN" altLang="zh-CN" sz="2000" dirty="0">
                <a:latin typeface="+mn-ea"/>
              </a:rPr>
              <a:t>冠肺炎疫情发生以来，青年不畏艰险、冲锋在前、舍生忘死，</a:t>
            </a:r>
            <a:r>
              <a:rPr lang="en-US" altLang="zh-CN" sz="2000" dirty="0">
                <a:latin typeface="+mn-ea"/>
              </a:rPr>
              <a:t>32</a:t>
            </a:r>
            <a:r>
              <a:rPr lang="zh-CN" altLang="zh-CN" sz="2000" dirty="0">
                <a:latin typeface="+mn-ea"/>
              </a:rPr>
              <a:t>万余支青年突击队、</a:t>
            </a:r>
            <a:r>
              <a:rPr lang="en-US" altLang="zh-CN" sz="2000" dirty="0">
                <a:latin typeface="+mn-ea"/>
              </a:rPr>
              <a:t>550</a:t>
            </a:r>
            <a:r>
              <a:rPr lang="zh-CN" altLang="zh-CN" sz="2000" dirty="0">
                <a:latin typeface="+mn-ea"/>
              </a:rPr>
              <a:t>余万名青年奋战在医疗救护、交通物流、项目建设等抗疫一线，为打赢疫情防控的人民战争、总体战、阻击战作出重大贡献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algn="dist">
              <a:lnSpc>
                <a:spcPct val="150000"/>
              </a:lnSpc>
            </a:pPr>
            <a:endParaRPr lang="en-US" altLang="zh-CN" sz="2000" dirty="0" smtClean="0">
              <a:latin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zh-CN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中国青年</a:t>
            </a:r>
            <a:r>
              <a:rPr lang="zh-CN" altLang="zh-CN" sz="2600" b="1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黑体" panose="02010609060101010101" charset="-122"/>
              </a:rPr>
              <a:t>面对困难挫折撑得住、关键时刻顶得住、风险挑战扛得住。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</a:t>
            </a:r>
            <a:r>
              <a:rPr lang="zh-CN" altLang="zh-CN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急难险重任务中冲锋在前 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2050" name="Picture 2" descr="https://gimg2.baidu.com/image_search/src=http%3A%2F%2Fimage2.cqcb.com%2Fd%2Ffile%2Fcounty%2Fshapingbaxinwen%2F2018-05-18%2Fb8bdf16a4a942921d6f701afef36af62.jpg&amp;refer=http%3A%2F%2Fimage2.cqcb.com&amp;app=2002&amp;size=f9999,10000&amp;q=a80&amp;n=0&amp;g=0n&amp;fmt=auto?sec=1653531057&amp;t=7a0766ff8b719ad4a0de8da46b813c3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590" y="1638658"/>
            <a:ext cx="1627962" cy="10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cer Falling Dust PPT demo"/>
          <p:cNvSpPr txBox="1"/>
          <p:nvPr/>
        </p:nvSpPr>
        <p:spPr>
          <a:xfrm>
            <a:off x="2475588" y="2005453"/>
            <a:ext cx="2226310" cy="1420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4400" b="1">
                <a:gradFill>
                  <a:gsLst>
                    <a:gs pos="24000">
                      <a:schemeClr val="accent1">
                        <a:lumMod val="5000"/>
                        <a:lumOff val="95000"/>
                      </a:schemeClr>
                    </a:gs>
                    <a:gs pos="82000">
                      <a:srgbClr val="FFFF00"/>
                    </a:gs>
                  </a:gsLst>
                  <a:lin ang="5400000" scaled="1"/>
                </a:gradFill>
                <a:effectLst>
                  <a:glow rad="76200">
                    <a:srgbClr val="2E0000">
                      <a:alpha val="25000"/>
                    </a:srgbClr>
                  </a:glow>
                </a:effectLst>
                <a:cs typeface="+mn-ea"/>
              </a:defRPr>
            </a:lvl1pPr>
          </a:lstStyle>
          <a:p>
            <a:r>
              <a:rPr lang="zh-CN" altLang="en-US" sz="7200" dirty="0" smtClean="0">
                <a:ln w="0"/>
                <a:solidFill>
                  <a:srgbClr val="1AB3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sym typeface="+mn-lt"/>
              </a:rPr>
              <a:t>目录</a:t>
            </a:r>
            <a:r>
              <a:rPr lang="zh-CN" altLang="en-US" sz="4800" dirty="0" smtClean="0">
                <a:ln w="0"/>
                <a:solidFill>
                  <a:srgbClr val="C00000"/>
                </a:solidFill>
                <a:effectLst/>
                <a:sym typeface="+mn-lt"/>
              </a:rPr>
              <a:t> </a:t>
            </a:r>
            <a:r>
              <a:rPr lang="en-US" altLang="zh-CN" sz="2400" dirty="0" smtClean="0">
                <a:ln w="0"/>
                <a:solidFill>
                  <a:schemeClr val="tx1"/>
                </a:solidFill>
                <a:effectLst/>
                <a:sym typeface="+mn-lt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9850" y="2978859"/>
            <a:ext cx="12233910" cy="3884295"/>
            <a:chOff x="0" y="3001719"/>
            <a:chExt cx="12233910" cy="3884295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alphaModFix amt="92000"/>
            </a:blip>
            <a:stretch>
              <a:fillRect/>
            </a:stretch>
          </p:blipFill>
          <p:spPr>
            <a:xfrm>
              <a:off x="0" y="3001719"/>
              <a:ext cx="4445000" cy="388429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4" cstate="screen">
              <a:alphaModFix amt="9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-2"/>
            <a:stretch>
              <a:fillRect/>
            </a:stretch>
          </p:blipFill>
          <p:spPr>
            <a:xfrm>
              <a:off x="7517765" y="5111815"/>
              <a:ext cx="4716145" cy="1706880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5414873" y="707491"/>
            <a:ext cx="8069305" cy="5009790"/>
            <a:chOff x="4164605" y="517920"/>
            <a:chExt cx="8069305" cy="5009790"/>
          </a:xfrm>
        </p:grpSpPr>
        <p:grpSp>
          <p:nvGrpSpPr>
            <p:cNvPr id="2" name="组合 1"/>
            <p:cNvGrpSpPr/>
            <p:nvPr/>
          </p:nvGrpSpPr>
          <p:grpSpPr>
            <a:xfrm>
              <a:off x="4999704" y="566027"/>
              <a:ext cx="7234206" cy="4928787"/>
              <a:chOff x="4999704" y="566027"/>
              <a:chExt cx="7234206" cy="4928787"/>
            </a:xfrm>
          </p:grpSpPr>
          <p:sp>
            <p:nvSpPr>
              <p:cNvPr id="8" name="Docer Falling Dust PPT demo 1"/>
              <p:cNvSpPr txBox="1"/>
              <p:nvPr/>
            </p:nvSpPr>
            <p:spPr>
              <a:xfrm>
                <a:off x="4999704" y="1675211"/>
                <a:ext cx="719229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生</a:t>
                </a:r>
                <a:r>
                  <a:rPr lang="zh-CN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逢盛世、共享机遇</a:t>
                </a:r>
                <a:endParaRPr lang="zh-CN" alt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endParaRPr>
              </a:p>
            </p:txBody>
          </p:sp>
          <p:sp>
            <p:nvSpPr>
              <p:cNvPr id="9" name="Docer Falling Dust PPT demo 1"/>
              <p:cNvSpPr txBox="1"/>
              <p:nvPr/>
            </p:nvSpPr>
            <p:spPr>
              <a:xfrm>
                <a:off x="5041615" y="2753487"/>
                <a:ext cx="71922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素质</a:t>
                </a:r>
                <a:r>
                  <a:rPr lang="zh-CN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过硬、全面发展</a:t>
                </a:r>
                <a:endParaRPr lang="zh-CN" alt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endParaRPr>
              </a:p>
            </p:txBody>
          </p:sp>
          <p:sp>
            <p:nvSpPr>
              <p:cNvPr id="11" name="Docer Falling Dust PPT demo 1"/>
              <p:cNvSpPr txBox="1"/>
              <p:nvPr/>
            </p:nvSpPr>
            <p:spPr>
              <a:xfrm>
                <a:off x="5041615" y="3831763"/>
                <a:ext cx="71503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勇</a:t>
                </a:r>
                <a:r>
                  <a:rPr lang="zh-CN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挑重担、堪当大任</a:t>
                </a:r>
                <a:endParaRPr lang="zh-CN" alt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粗黑宋简体" panose="02000000000000000000" charset="-122"/>
                  <a:ea typeface="方正粗黑宋简体" panose="02000000000000000000" charset="-122"/>
                </a:endParaRPr>
              </a:p>
            </p:txBody>
          </p:sp>
          <p:sp>
            <p:nvSpPr>
              <p:cNvPr id="13" name="Docer Falling Dust PPT demo 1"/>
              <p:cNvSpPr txBox="1"/>
              <p:nvPr/>
            </p:nvSpPr>
            <p:spPr>
              <a:xfrm>
                <a:off x="5041615" y="4910039"/>
                <a:ext cx="69789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胸怀</a:t>
                </a:r>
                <a:r>
                  <a:rPr lang="zh-CN" altLang="en-US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世界、展现担当</a:t>
                </a:r>
              </a:p>
            </p:txBody>
          </p:sp>
          <p:sp>
            <p:nvSpPr>
              <p:cNvPr id="15" name="Docer Falling Dust PPT demo 1"/>
              <p:cNvSpPr txBox="1"/>
              <p:nvPr/>
            </p:nvSpPr>
            <p:spPr>
              <a:xfrm>
                <a:off x="4999704" y="566027"/>
                <a:ext cx="69789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方正粗黑宋简体" panose="02000000000000000000" charset="-122"/>
                    <a:ea typeface="方正粗黑宋简体" panose="02000000000000000000" charset="-122"/>
                  </a:rPr>
                  <a:t>习近平总书记寄语青年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164605" y="517920"/>
              <a:ext cx="696686" cy="5009790"/>
              <a:chOff x="4164605" y="517920"/>
              <a:chExt cx="696686" cy="5009790"/>
            </a:xfrm>
          </p:grpSpPr>
          <p:sp>
            <p:nvSpPr>
              <p:cNvPr id="3" name="圆角矩形 2"/>
              <p:cNvSpPr/>
              <p:nvPr/>
            </p:nvSpPr>
            <p:spPr>
              <a:xfrm>
                <a:off x="4164605" y="517920"/>
                <a:ext cx="696686" cy="6966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smtClean="0">
                    <a:latin typeface="Impact" panose="020B0806030902050204" pitchFamily="34" charset="0"/>
                  </a:rPr>
                  <a:t>1</a:t>
                </a:r>
                <a:endParaRPr lang="zh-CN" altLang="en-US" sz="2800">
                  <a:latin typeface="Impact" panose="020B0806030902050204" pitchFamily="34" charset="0"/>
                </a:endParaRPr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4164605" y="1596196"/>
                <a:ext cx="696686" cy="6966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Impact" panose="020B0806030902050204" pitchFamily="34" charset="0"/>
                  </a:rPr>
                  <a:t>2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4164605" y="2674472"/>
                <a:ext cx="696686" cy="6966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Impact" panose="020B0806030902050204" pitchFamily="34" charset="0"/>
                  </a:rPr>
                  <a:t>3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圆角矩形 13"/>
              <p:cNvSpPr/>
              <p:nvPr/>
            </p:nvSpPr>
            <p:spPr>
              <a:xfrm>
                <a:off x="4164605" y="3752748"/>
                <a:ext cx="696686" cy="6966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Impact" panose="020B0806030902050204" pitchFamily="34" charset="0"/>
                  </a:rPr>
                  <a:t>4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>
                <a:off x="4164605" y="4831024"/>
                <a:ext cx="696686" cy="69668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>
                    <a:latin typeface="Impact" panose="020B0806030902050204" pitchFamily="34" charset="0"/>
                  </a:rPr>
                  <a:t>5</a:t>
                </a:r>
                <a:endParaRPr lang="zh-CN" altLang="en-US" sz="2800" dirty="0"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5" y="2232776"/>
            <a:ext cx="103408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        </a:t>
            </a:r>
            <a:r>
              <a:rPr lang="zh-CN" altLang="zh-CN" sz="2000" dirty="0" smtClean="0"/>
              <a:t>新时代</a:t>
            </a:r>
            <a:r>
              <a:rPr lang="zh-CN" altLang="zh-CN" sz="2000" dirty="0"/>
              <a:t>中国青年把基层作为最好的课堂，把实践作为最好的老师，将个人奋斗的</a:t>
            </a:r>
            <a:r>
              <a:rPr lang="en-US" altLang="zh-CN" sz="2000" dirty="0"/>
              <a:t>“</a:t>
            </a:r>
            <a:r>
              <a:rPr lang="zh-CN" altLang="zh-CN" sz="2000" dirty="0"/>
              <a:t>小目标</a:t>
            </a:r>
            <a:r>
              <a:rPr lang="en-US" altLang="zh-CN" sz="2000" dirty="0"/>
              <a:t>”</a:t>
            </a:r>
            <a:r>
              <a:rPr lang="zh-CN" altLang="zh-CN" sz="2000" dirty="0"/>
              <a:t>融入党和国家事业的</a:t>
            </a:r>
            <a:r>
              <a:rPr lang="en-US" altLang="zh-CN" sz="2000" dirty="0"/>
              <a:t>“</a:t>
            </a:r>
            <a:r>
              <a:rPr lang="zh-CN" altLang="zh-CN" sz="2000" dirty="0"/>
              <a:t>大蓝图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/>
              <a:t>2021</a:t>
            </a:r>
            <a:r>
              <a:rPr lang="zh-CN" altLang="zh-CN" sz="2000" dirty="0"/>
              <a:t>年，中共中央、国务院表彰的</a:t>
            </a:r>
            <a:r>
              <a:rPr lang="en-US" altLang="zh-CN" sz="2000" dirty="0"/>
              <a:t>1981</a:t>
            </a:r>
            <a:r>
              <a:rPr lang="zh-CN" altLang="zh-CN" sz="2000" dirty="0"/>
              <a:t>名全国脱贫攻坚先进个人和</a:t>
            </a:r>
            <a:r>
              <a:rPr lang="en-US" altLang="zh-CN" sz="2000" dirty="0"/>
              <a:t>1501</a:t>
            </a:r>
            <a:r>
              <a:rPr lang="zh-CN" altLang="zh-CN" sz="2000" dirty="0"/>
              <a:t>个先进集体中，就有许多青年先进典型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/>
              <a:t>在</a:t>
            </a:r>
            <a:r>
              <a:rPr lang="zh-CN" altLang="zh-CN" sz="2000" dirty="0"/>
              <a:t>乡村振兴战略实施中，青年领办专业合作社、推广现代农业科技、壮大农村新产业新业态，带头移风易俗、改善农村人居环境、倡导文明乡风，带动农民增收致富，助力农村焕发新貌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/>
              <a:t>截至</a:t>
            </a:r>
            <a:r>
              <a:rPr lang="en-US" altLang="zh-CN" sz="2000" dirty="0"/>
              <a:t>2021</a:t>
            </a:r>
            <a:r>
              <a:rPr lang="zh-CN" altLang="zh-CN" sz="2000" dirty="0"/>
              <a:t>年，</a:t>
            </a:r>
            <a:r>
              <a:rPr lang="en-US" altLang="zh-CN" sz="2000" dirty="0"/>
              <a:t>47</a:t>
            </a:r>
            <a:r>
              <a:rPr lang="zh-CN" altLang="zh-CN" sz="2000" dirty="0"/>
              <a:t>万名</a:t>
            </a:r>
            <a:r>
              <a:rPr lang="en-US" altLang="zh-CN" sz="2000" dirty="0"/>
              <a:t>“</a:t>
            </a:r>
            <a:r>
              <a:rPr lang="zh-CN" altLang="zh-CN" sz="2000" dirty="0"/>
              <a:t>三支一扶</a:t>
            </a:r>
            <a:r>
              <a:rPr lang="en-US" altLang="zh-CN" sz="2000" dirty="0"/>
              <a:t>”</a:t>
            </a:r>
            <a:r>
              <a:rPr lang="zh-CN" altLang="zh-CN" sz="2000" dirty="0"/>
              <a:t>人员参加基层支教、支农、支医和帮扶乡村振兴（扶贫），数百万青年学生参与</a:t>
            </a:r>
            <a:r>
              <a:rPr lang="en-US" altLang="zh-CN" sz="2000" dirty="0"/>
              <a:t>“</a:t>
            </a:r>
            <a:r>
              <a:rPr lang="zh-CN" altLang="zh-CN" sz="2000" dirty="0"/>
              <a:t>三下乡</a:t>
            </a:r>
            <a:r>
              <a:rPr lang="en-US" altLang="zh-CN" sz="2000" dirty="0"/>
              <a:t>”</a:t>
            </a:r>
            <a:r>
              <a:rPr lang="zh-CN" altLang="zh-CN" sz="2000" dirty="0"/>
              <a:t>社会实践活动，为脱贫攻坚和乡村振兴提供新助力。　 </a:t>
            </a:r>
            <a:endParaRPr lang="zh-CN" altLang="zh-CN" sz="2400" b="1" dirty="0">
              <a:solidFill>
                <a:srgbClr val="FD675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基层一线经受磨砺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5" y="2232776"/>
            <a:ext cx="10480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zh-CN" sz="2000" dirty="0" smtClean="0">
                <a:latin typeface="+mn-ea"/>
              </a:rPr>
              <a:t>新时代中国青年富有想象力和创造力，思想解放、开拓进取，成为创新创业的有生力量。 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 smtClean="0">
                <a:latin typeface="+mn-ea"/>
              </a:rPr>
              <a:t>在</a:t>
            </a:r>
            <a:r>
              <a:rPr lang="zh-CN" altLang="zh-CN" sz="2000" b="1" dirty="0" smtClean="0">
                <a:latin typeface="+mn-ea"/>
              </a:rPr>
              <a:t>重大</a:t>
            </a:r>
            <a:r>
              <a:rPr lang="zh-CN" altLang="zh-CN" sz="2000" b="1" dirty="0">
                <a:latin typeface="+mn-ea"/>
              </a:rPr>
              <a:t>科技攻关</a:t>
            </a:r>
            <a:r>
              <a:rPr lang="zh-CN" altLang="zh-CN" sz="2000" b="1" dirty="0" smtClean="0">
                <a:latin typeface="+mn-ea"/>
              </a:rPr>
              <a:t>任务中担重任</a:t>
            </a:r>
            <a:r>
              <a:rPr lang="zh-CN" altLang="en-US" sz="2000" b="1" dirty="0" smtClean="0">
                <a:latin typeface="+mn-ea"/>
              </a:rPr>
              <a:t>：</a:t>
            </a:r>
            <a:r>
              <a:rPr lang="en-US" altLang="zh-CN" sz="2000" dirty="0" smtClean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天宫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蛟龙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天眼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悟空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墨子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天问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、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嫦娥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 smtClean="0">
                <a:latin typeface="+mn-ea"/>
              </a:rPr>
              <a:t>等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b="1" dirty="0" smtClean="0">
                <a:latin typeface="+mn-ea"/>
              </a:rPr>
              <a:t>在</a:t>
            </a:r>
            <a:r>
              <a:rPr lang="zh-CN" altLang="zh-CN" sz="2000" b="1" dirty="0">
                <a:latin typeface="+mn-ea"/>
              </a:rPr>
              <a:t>工程技术创新</a:t>
            </a:r>
            <a:r>
              <a:rPr lang="zh-CN" altLang="zh-CN" sz="2000" b="1" dirty="0" smtClean="0">
                <a:latin typeface="+mn-ea"/>
              </a:rPr>
              <a:t>一线挑大梁</a:t>
            </a:r>
            <a:r>
              <a:rPr lang="zh-CN" altLang="en-US" sz="2000" b="1" dirty="0" smtClean="0">
                <a:latin typeface="+mn-ea"/>
              </a:rPr>
              <a:t>：</a:t>
            </a:r>
            <a:r>
              <a:rPr lang="zh-CN" altLang="zh-CN" sz="2000" dirty="0" smtClean="0">
                <a:latin typeface="+mn-ea"/>
              </a:rPr>
              <a:t>每年</a:t>
            </a:r>
            <a:r>
              <a:rPr lang="zh-CN" altLang="zh-CN" sz="2000" dirty="0">
                <a:latin typeface="+mn-ea"/>
              </a:rPr>
              <a:t>超过</a:t>
            </a:r>
            <a:r>
              <a:rPr lang="en-US" altLang="zh-CN" sz="2000" dirty="0">
                <a:latin typeface="+mn-ea"/>
              </a:rPr>
              <a:t>300</a:t>
            </a:r>
            <a:r>
              <a:rPr lang="zh-CN" altLang="zh-CN" sz="2000" dirty="0">
                <a:latin typeface="+mn-ea"/>
              </a:rPr>
              <a:t>万名理工科高校毕业生走出校门</a:t>
            </a:r>
            <a:r>
              <a:rPr lang="zh-CN" altLang="zh-CN" sz="2000" dirty="0" smtClean="0">
                <a:latin typeface="+mn-ea"/>
              </a:rPr>
              <a:t>，持续</a:t>
            </a:r>
            <a:r>
              <a:rPr lang="zh-CN" altLang="zh-CN" sz="2000" dirty="0">
                <a:latin typeface="+mn-ea"/>
              </a:rPr>
              <a:t>创造难得的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工程师红利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，有力提升了中国的发展动力和国际竞争力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b="1" dirty="0">
                <a:latin typeface="+mn-ea"/>
              </a:rPr>
              <a:t>在创新创业中展现才华</a:t>
            </a:r>
            <a:r>
              <a:rPr lang="zh-CN" altLang="en-US" sz="2000" b="1" dirty="0">
                <a:latin typeface="+mn-ea"/>
              </a:rPr>
              <a:t>：</a:t>
            </a:r>
            <a:r>
              <a:rPr lang="zh-CN" altLang="zh-CN" sz="2000" dirty="0" smtClean="0">
                <a:latin typeface="+mn-ea"/>
              </a:rPr>
              <a:t>积极</a:t>
            </a:r>
            <a:r>
              <a:rPr lang="zh-CN" altLang="zh-CN" sz="2000" dirty="0">
                <a:latin typeface="+mn-ea"/>
              </a:rPr>
              <a:t>投身大众创业、万众创新热潮，踊跃参加</a:t>
            </a:r>
            <a:r>
              <a:rPr lang="en-US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创青春</a:t>
            </a:r>
            <a:r>
              <a:rPr lang="en-US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</a:t>
            </a:r>
            <a:r>
              <a:rPr lang="zh-CN" altLang="zh-CN" sz="2000" dirty="0">
                <a:latin typeface="+mn-ea"/>
              </a:rPr>
              <a:t>中国青年创新创业大赛、</a:t>
            </a:r>
            <a:r>
              <a:rPr lang="en-US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</a:t>
            </a:r>
            <a:r>
              <a:rPr lang="zh-CN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中国国际互联网</a:t>
            </a:r>
            <a:r>
              <a:rPr lang="en-US" altLang="zh-CN" sz="2000" b="1" dirty="0">
                <a:ln>
                  <a:solidFill>
                    <a:schemeClr val="accent1"/>
                  </a:solidFill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+”</a:t>
            </a:r>
            <a:r>
              <a:rPr lang="zh-CN" altLang="zh-CN" sz="2000" dirty="0">
                <a:latin typeface="+mn-ea"/>
              </a:rPr>
              <a:t>大学生创新创业大赛等创业交流展示活动，用智慧才干开创自己的事业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创新创业中走在前列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创新创业中走在前列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12" name="图片 11" descr="图片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77" y="2328263"/>
            <a:ext cx="4501849" cy="3971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6047052" y="2603862"/>
            <a:ext cx="517069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19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岁至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23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岁青年成为创业主体</a:t>
            </a:r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4942" y="3457426"/>
            <a:ext cx="50321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东部地区城市在青年创业发展排名前</a:t>
            </a:r>
            <a:r>
              <a:rPr lang="en-US" altLang="zh-CN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50</a:t>
            </a:r>
            <a:r>
              <a:rPr lang="zh-CN" altLang="en-US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名城市</a:t>
            </a:r>
            <a:r>
              <a:rPr lang="zh-CN" altLang="en-US" sz="1800" b="1" dirty="0" smtClean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</a:t>
            </a:r>
            <a:endParaRPr lang="en-US" altLang="zh-CN" sz="1800" b="1" dirty="0" smtClean="0">
              <a:solidFill>
                <a:srgbClr val="FD675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的比例</a:t>
            </a:r>
            <a:r>
              <a:rPr lang="zh-CN" altLang="en-US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</a:t>
            </a:r>
            <a:r>
              <a:rPr lang="en-US" altLang="zh-CN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60%</a:t>
            </a:r>
            <a:r>
              <a:rPr lang="zh-CN" altLang="en-US" sz="1800" b="1" dirty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，居领先地位</a:t>
            </a:r>
            <a:endParaRPr lang="en-US" altLang="zh-CN" sz="1800" b="1" dirty="0">
              <a:solidFill>
                <a:srgbClr val="FD675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55970" y="4517759"/>
            <a:ext cx="4801314" cy="943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江苏、上海、北京、广东等成为优质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科技</a:t>
            </a:r>
            <a:endParaRPr lang="en-US" altLang="zh-CN" sz="2000" b="1" dirty="0" smtClean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创新型</a:t>
            </a:r>
            <a:r>
              <a:rPr lang="zh-CN" altLang="en-US" sz="2000" b="1" dirty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企业聚集地</a:t>
            </a:r>
            <a:endParaRPr lang="zh-CN" altLang="zh-CN" sz="2400" b="1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135253" y="1870475"/>
            <a:ext cx="4914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中国青年创业发展报告</a:t>
            </a: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</a:p>
        </p:txBody>
      </p:sp>
      <p:sp>
        <p:nvSpPr>
          <p:cNvPr id="19" name="矩形 18"/>
          <p:cNvSpPr/>
          <p:nvPr/>
        </p:nvSpPr>
        <p:spPr>
          <a:xfrm>
            <a:off x="8054705" y="5598375"/>
            <a:ext cx="2702948" cy="365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长三角地区区位优势明显</a:t>
            </a:r>
            <a:endParaRPr lang="en-US" altLang="zh-CN" b="1" dirty="0" smtClean="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5801" y="2232776"/>
            <a:ext cx="108878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282533468"/>
                </a:ext>
              </a:extLst>
            </a:pPr>
            <a:r>
              <a:rPr lang="zh-CN" altLang="zh-CN" sz="2000" dirty="0"/>
              <a:t>新时代中国青年顺应社会发展潮流，适应国家治理体系和治理能力现代化要求，在社会文明建设中引领时代新风，争当正能量的倡导者、新风尚的践行者。　</a:t>
            </a:r>
            <a:endParaRPr lang="en-US" altLang="zh-CN" sz="2000" dirty="0" smtClean="0"/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/>
              <a:t>在城乡社区建设中</a:t>
            </a:r>
            <a:r>
              <a:rPr lang="zh-CN" altLang="zh-CN" sz="2000" dirty="0" smtClean="0"/>
              <a:t>，青年</a:t>
            </a:r>
            <a:r>
              <a:rPr lang="zh-CN" altLang="zh-CN" sz="2000" dirty="0"/>
              <a:t>投身社区治理和服务体系建设</a:t>
            </a:r>
            <a:r>
              <a:rPr lang="zh-CN" altLang="zh-CN" sz="2000" dirty="0" smtClean="0"/>
              <a:t>，提升</a:t>
            </a:r>
            <a:r>
              <a:rPr lang="zh-CN" altLang="zh-CN" sz="2000" dirty="0"/>
              <a:t>服务贡献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/>
              <a:t>在</a:t>
            </a:r>
            <a:r>
              <a:rPr lang="zh-CN" altLang="zh-CN" sz="2000" dirty="0"/>
              <a:t>各行各业，青年秉承</a:t>
            </a:r>
            <a:r>
              <a:rPr lang="en-US" altLang="zh-CN" sz="2000" dirty="0"/>
              <a:t>“</a:t>
            </a:r>
            <a:r>
              <a:rPr lang="zh-CN" altLang="zh-CN" sz="2000" dirty="0"/>
              <a:t>敬业、协作、创优、奉献</a:t>
            </a:r>
            <a:r>
              <a:rPr lang="en-US" altLang="zh-CN" sz="2000" dirty="0"/>
              <a:t>”</a:t>
            </a:r>
            <a:r>
              <a:rPr lang="zh-CN" altLang="zh-CN" sz="2000" dirty="0"/>
              <a:t>的理念</a:t>
            </a:r>
            <a:r>
              <a:rPr lang="zh-CN" altLang="zh-CN" sz="2000" dirty="0" smtClean="0"/>
              <a:t>，大力</a:t>
            </a:r>
            <a:r>
              <a:rPr lang="zh-CN" altLang="zh-CN" sz="2000" dirty="0"/>
              <a:t>弘扬新时代职业文明，展现新时代职业形象</a:t>
            </a:r>
            <a:r>
              <a:rPr lang="zh-CN" altLang="zh-CN" sz="2000" dirty="0" smtClean="0"/>
              <a:t>。</a:t>
            </a:r>
            <a:endParaRPr lang="en-US" altLang="zh-CN" sz="2000" dirty="0" smtClean="0"/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/>
              <a:t>广大青年运动员弘扬体育道德风尚，以良好的赛风赛纪和文明礼仪，获得竞技成绩和精神文明双丰收。</a:t>
            </a:r>
            <a:endParaRPr lang="en-US" altLang="zh-CN" sz="2000" dirty="0"/>
          </a:p>
          <a:p>
            <a:pPr marL="6858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/>
              <a:t>截至</a:t>
            </a:r>
            <a:r>
              <a:rPr lang="en-US" altLang="zh-CN" sz="2000" dirty="0"/>
              <a:t>2021</a:t>
            </a:r>
            <a:r>
              <a:rPr lang="zh-CN" altLang="zh-CN" sz="2000" dirty="0"/>
              <a:t>年底，全国志愿服务信息系统中</a:t>
            </a:r>
            <a:r>
              <a:rPr lang="en-US" altLang="zh-CN" sz="2000" dirty="0"/>
              <a:t>14</a:t>
            </a:r>
            <a:r>
              <a:rPr lang="zh-CN" altLang="zh-CN" sz="2000" dirty="0"/>
              <a:t>岁至</a:t>
            </a:r>
            <a:r>
              <a:rPr lang="en-US" altLang="zh-CN" sz="2000" dirty="0"/>
              <a:t>35</a:t>
            </a:r>
            <a:r>
              <a:rPr lang="zh-CN" altLang="zh-CN" sz="2000" dirty="0"/>
              <a:t>岁的注册志愿者已超过</a:t>
            </a:r>
            <a:r>
              <a:rPr lang="en-US" altLang="zh-CN" sz="2000" dirty="0"/>
              <a:t>9000</a:t>
            </a:r>
            <a:r>
              <a:rPr lang="zh-CN" altLang="zh-CN" sz="2000" dirty="0"/>
              <a:t>万人，他们活跃</a:t>
            </a:r>
            <a:r>
              <a:rPr lang="zh-CN" altLang="zh-CN" sz="2000" dirty="0" smtClean="0"/>
              <a:t>在各个</a:t>
            </a:r>
            <a:r>
              <a:rPr lang="zh-CN" altLang="zh-CN" sz="2000" dirty="0"/>
              <a:t>领域，弘扬</a:t>
            </a:r>
            <a:r>
              <a:rPr lang="en-US" altLang="zh-CN" sz="2000" dirty="0"/>
              <a:t>“</a:t>
            </a:r>
            <a:r>
              <a:rPr lang="zh-CN" altLang="zh-CN" sz="2000" dirty="0"/>
              <a:t>奉献、友爱、互助、进步</a:t>
            </a:r>
            <a:r>
              <a:rPr lang="en-US" altLang="zh-CN" sz="2000" dirty="0"/>
              <a:t>”</a:t>
            </a:r>
            <a:r>
              <a:rPr lang="zh-CN" altLang="zh-CN" sz="2000" dirty="0"/>
              <a:t>的志愿精神，在全社会</a:t>
            </a:r>
            <a:r>
              <a:rPr lang="zh-CN" altLang="zh-CN" sz="2000" dirty="0" smtClean="0"/>
              <a:t>形成新</a:t>
            </a:r>
            <a:r>
              <a:rPr lang="zh-CN" altLang="zh-CN" sz="2000" dirty="0"/>
              <a:t>风尚</a:t>
            </a:r>
            <a:r>
              <a:rPr lang="zh-CN" altLang="zh-CN" sz="2000" dirty="0" smtClean="0"/>
              <a:t>。</a:t>
            </a:r>
            <a:endParaRPr lang="zh-CN" altLang="zh-CN" sz="2100" b="1" dirty="0">
              <a:solidFill>
                <a:srgbClr val="FD675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7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在</a:t>
            </a:r>
            <a:r>
              <a:rPr lang="zh-CN" altLang="en-US" sz="27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社会文明建设中引风气之先</a:t>
            </a:r>
            <a:endParaRPr lang="zh-CN" altLang="en-US" sz="27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四、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新时代中国青年勇挑重担、堪当大任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t="85369"/>
          <a:stretch>
            <a:fillRect/>
          </a:stretch>
        </p:blipFill>
        <p:spPr>
          <a:xfrm>
            <a:off x="64135" y="5867400"/>
            <a:ext cx="12033885" cy="990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4605" y="4512310"/>
            <a:ext cx="12192000" cy="2341880"/>
            <a:chOff x="0" y="7116"/>
            <a:chExt cx="19200" cy="36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2" y="7116"/>
              <a:ext cx="9328" cy="36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0" y="7116"/>
              <a:ext cx="9871" cy="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4135" y="1431216"/>
            <a:ext cx="1808921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 dirty="0" smtClean="0">
                <a:solidFill>
                  <a:srgbClr val="FC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en-US" altLang="zh-CN" sz="8625" b="1" dirty="0">
              <a:solidFill>
                <a:srgbClr val="FC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lum bright="70000" contrast="-70000"/>
          </a:blip>
          <a:stretch>
            <a:fillRect/>
          </a:stretch>
        </p:blipFill>
        <p:spPr>
          <a:xfrm>
            <a:off x="1136016" y="825481"/>
            <a:ext cx="2286005" cy="22860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68594" y="2129483"/>
            <a:ext cx="1043609" cy="960413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12203" y="2328149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新时代中国青年胸怀世界、展现</a:t>
            </a:r>
            <a:r>
              <a:rPr lang="zh-CN" altLang="en-US" sz="4800" b="1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担当</a:t>
            </a:r>
            <a:endParaRPr lang="zh-CN" altLang="en-US" sz="4800" b="1" dirty="0">
              <a:solidFill>
                <a:srgbClr val="FD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36962" y="3276600"/>
            <a:ext cx="5093018" cy="594837"/>
            <a:chOff x="4254" y="7048"/>
            <a:chExt cx="10694" cy="1249"/>
          </a:xfrm>
        </p:grpSpPr>
        <p:sp>
          <p:nvSpPr>
            <p:cNvPr id="12" name="矩形 11"/>
            <p:cNvSpPr/>
            <p:nvPr/>
          </p:nvSpPr>
          <p:spPr>
            <a:xfrm>
              <a:off x="5453" y="7428"/>
              <a:ext cx="8294" cy="8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12" y="7253"/>
              <a:ext cx="1387" cy="350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9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0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1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</p:grpSp>
        <p:cxnSp>
          <p:nvCxnSpPr>
            <p:cNvPr id="39" name="PA-直接连接符 21"/>
            <p:cNvCxnSpPr/>
            <p:nvPr>
              <p:custDataLst>
                <p:tags r:id="rId1"/>
              </p:custDataLst>
            </p:nvPr>
          </p:nvCxnSpPr>
          <p:spPr>
            <a:xfrm flipV="1">
              <a:off x="10402" y="7428"/>
              <a:ext cx="4541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40" name="PA-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4289" y="7428"/>
              <a:ext cx="4543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14" name="PA-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4254" y="8226"/>
              <a:ext cx="10694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11935" y="7048"/>
              <a:ext cx="3012" cy="38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H="1">
              <a:off x="4254" y="7048"/>
              <a:ext cx="3019" cy="38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615055" y="3476627"/>
            <a:ext cx="5101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4" y="2232660"/>
            <a:ext cx="1048085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各种国际舞台上，中国青年讲述中国故事、参与全球青年事务</a:t>
            </a:r>
            <a:r>
              <a:rPr lang="zh-CN" altLang="zh-CN" sz="2000" dirty="0" smtClean="0">
                <a:latin typeface="+mn-ea"/>
              </a:rPr>
              <a:t>治理。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en-US" altLang="zh-CN" sz="2000" dirty="0">
                <a:latin typeface="+mn-ea"/>
              </a:rPr>
              <a:t>“</a:t>
            </a:r>
            <a:r>
              <a:rPr lang="zh-CN" altLang="zh-CN" sz="2000" dirty="0">
                <a:latin typeface="+mn-ea"/>
              </a:rPr>
              <a:t>中国青年全球伙伴行动</a:t>
            </a:r>
            <a:r>
              <a:rPr lang="en-US" altLang="zh-CN" sz="2000" dirty="0">
                <a:latin typeface="+mn-ea"/>
              </a:rPr>
              <a:t>”</a:t>
            </a:r>
            <a:r>
              <a:rPr lang="zh-CN" altLang="zh-CN" sz="2000" dirty="0">
                <a:latin typeface="+mn-ea"/>
              </a:rPr>
              <a:t>框架下，中国与</a:t>
            </a:r>
            <a:r>
              <a:rPr lang="en-US" altLang="zh-CN" sz="2000" dirty="0">
                <a:latin typeface="+mn-ea"/>
              </a:rPr>
              <a:t>100</a:t>
            </a:r>
            <a:r>
              <a:rPr lang="zh-CN" altLang="zh-CN" sz="2000" dirty="0">
                <a:latin typeface="+mn-ea"/>
              </a:rPr>
              <a:t>多个国际组织及外国政府青年机构、政党和非政府青年组织建立交流合作关系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中俄、中美、中欧、中印、中日等中外人文交流机制框架下，中国青年在教育、科学、文化、艺术、体育、媒体等领域对外互动合作活跃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联合国和其他国际组织中，数百名中国青年为世界和平与发展事业付出辛劳、作出</a:t>
            </a:r>
            <a:r>
              <a:rPr lang="zh-CN" altLang="zh-CN" sz="2000" dirty="0" smtClean="0">
                <a:latin typeface="+mn-ea"/>
              </a:rPr>
              <a:t>贡献</a:t>
            </a:r>
            <a:r>
              <a:rPr lang="zh-CN" altLang="en-US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 smtClean="0">
                <a:latin typeface="+mn-ea"/>
              </a:rPr>
              <a:t>在</a:t>
            </a:r>
            <a:r>
              <a:rPr lang="zh-CN" altLang="zh-CN" sz="2000" dirty="0">
                <a:latin typeface="+mn-ea"/>
              </a:rPr>
              <a:t>亚洲青年理事会等国际性青年组织中，中国青年更加自信地发出中国声音、阐述中国观点，成为沟通中外友好的青年使者。 </a:t>
            </a:r>
            <a:endParaRPr lang="zh-CN" altLang="zh-CN" sz="2100" b="1" dirty="0">
              <a:solidFill>
                <a:srgbClr val="FD6751"/>
              </a:solidFill>
              <a:latin typeface="+mn-ea"/>
              <a:cs typeface="黑体" panose="02010609060101010101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自信开放地融入世界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五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、新时代中国青年胸怀世界、展现担当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092834" y="2232660"/>
            <a:ext cx="104808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+mn-ea"/>
              </a:rPr>
              <a:t>2020</a:t>
            </a:r>
            <a:r>
              <a:rPr lang="zh-CN" altLang="zh-CN" sz="2000" dirty="0">
                <a:latin typeface="+mn-ea"/>
              </a:rPr>
              <a:t>年，在联合国有关机构、世界卫生组织共同举办的应对新冠肺炎疫情网络会议上，中国青年代表向全世界介绍参与抗疫志愿服务的感人故事、分享科学应对疫情的经验做法。 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+mn-ea"/>
              </a:rPr>
              <a:t>2022</a:t>
            </a:r>
            <a:r>
              <a:rPr lang="zh-CN" altLang="zh-CN" sz="2000" dirty="0">
                <a:latin typeface="+mn-ea"/>
              </a:rPr>
              <a:t>年北京冬奥会、冬残奥会上，各国青年运动员和青年志愿者，超越</a:t>
            </a:r>
            <a:r>
              <a:rPr lang="zh-CN" altLang="zh-CN" sz="2000" dirty="0" smtClean="0">
                <a:latin typeface="+mn-ea"/>
              </a:rPr>
              <a:t>语言、</a:t>
            </a:r>
            <a:r>
              <a:rPr lang="zh-CN" altLang="zh-CN" sz="2000" dirty="0">
                <a:latin typeface="+mn-ea"/>
              </a:rPr>
              <a:t>文化的差异</a:t>
            </a:r>
            <a:r>
              <a:rPr lang="zh-CN" altLang="zh-CN" sz="2000" dirty="0" smtClean="0">
                <a:latin typeface="+mn-ea"/>
              </a:rPr>
              <a:t>，以</a:t>
            </a:r>
            <a:r>
              <a:rPr lang="zh-CN" altLang="zh-CN" sz="2000" dirty="0">
                <a:latin typeface="+mn-ea"/>
              </a:rPr>
              <a:t>青春特有的方式向全世界传递了构建人类命运共同体的理念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以青年为主体的国际中文教师志愿者在</a:t>
            </a:r>
            <a:r>
              <a:rPr lang="en-US" altLang="zh-CN" sz="2000" dirty="0">
                <a:latin typeface="+mn-ea"/>
              </a:rPr>
              <a:t>100</a:t>
            </a:r>
            <a:r>
              <a:rPr lang="zh-CN" altLang="zh-CN" sz="2000" dirty="0">
                <a:latin typeface="+mn-ea"/>
              </a:rPr>
              <a:t>多个国家服务，帮助各国青年学习中华文化</a:t>
            </a:r>
            <a:r>
              <a:rPr lang="zh-CN" altLang="zh-CN" sz="2000" dirty="0" smtClean="0">
                <a:latin typeface="+mn-ea"/>
              </a:rPr>
              <a:t>。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zh-CN" sz="2000" dirty="0">
                <a:latin typeface="+mn-ea"/>
              </a:rPr>
              <a:t>中国军队青年官兵积极参加联合国维和行动</a:t>
            </a:r>
            <a:r>
              <a:rPr lang="zh-CN" altLang="zh-CN" sz="2000" dirty="0" smtClean="0">
                <a:latin typeface="+mn-ea"/>
              </a:rPr>
              <a:t>，</a:t>
            </a:r>
            <a:r>
              <a:rPr lang="zh-CN" altLang="zh-CN" sz="2000" dirty="0">
                <a:latin typeface="+mn-ea"/>
              </a:rPr>
              <a:t>截至</a:t>
            </a:r>
            <a:r>
              <a:rPr lang="en-US" altLang="zh-CN" sz="2000" dirty="0">
                <a:latin typeface="+mn-ea"/>
              </a:rPr>
              <a:t>2020</a:t>
            </a:r>
            <a:r>
              <a:rPr lang="zh-CN" altLang="zh-CN" sz="2000" dirty="0">
                <a:latin typeface="+mn-ea"/>
              </a:rPr>
              <a:t>年，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zh-CN" sz="2000" dirty="0">
                <a:latin typeface="+mn-ea"/>
              </a:rPr>
              <a:t>万余人次中国军人为和平出征，</a:t>
            </a:r>
            <a:r>
              <a:rPr lang="en-US" altLang="zh-CN" sz="2000" dirty="0">
                <a:latin typeface="+mn-ea"/>
              </a:rPr>
              <a:t>16</a:t>
            </a:r>
            <a:r>
              <a:rPr lang="zh-CN" altLang="zh-CN" sz="2000" dirty="0">
                <a:latin typeface="+mn-ea"/>
              </a:rPr>
              <a:t>名中国军人在维和行动中牺牲、平均年龄不到</a:t>
            </a:r>
            <a:r>
              <a:rPr lang="en-US" altLang="zh-CN" sz="2000" dirty="0">
                <a:latin typeface="+mn-ea"/>
              </a:rPr>
              <a:t>30</a:t>
            </a:r>
            <a:r>
              <a:rPr lang="zh-CN" altLang="zh-CN" sz="2000" dirty="0">
                <a:latin typeface="+mn-ea"/>
              </a:rPr>
              <a:t>岁</a:t>
            </a:r>
            <a:r>
              <a:rPr lang="zh-CN" altLang="zh-CN" sz="2000" dirty="0" smtClean="0">
                <a:latin typeface="+mn-ea"/>
              </a:rPr>
              <a:t>。</a:t>
            </a:r>
            <a:endParaRPr lang="zh-CN" altLang="zh-CN" sz="2400" b="1" dirty="0">
              <a:solidFill>
                <a:srgbClr val="FD6751"/>
              </a:solidFill>
              <a:latin typeface="+mn-ea"/>
              <a:cs typeface="黑体" panose="02010609060101010101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展现构建人类命运共同体的担当</a:t>
            </a:r>
            <a:endParaRPr lang="zh-CN" altLang="en-US" sz="25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五、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新时代中国青年胸怀世界、展现担当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183180" y="2216160"/>
            <a:ext cx="5170691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国际青年发展指数报告</a:t>
            </a: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2021》</a:t>
            </a:r>
          </a:p>
        </p:txBody>
      </p:sp>
      <p:sp>
        <p:nvSpPr>
          <p:cNvPr id="3" name="矩形 2"/>
          <p:cNvSpPr/>
          <p:nvPr/>
        </p:nvSpPr>
        <p:spPr>
          <a:xfrm>
            <a:off x="7080150" y="2955461"/>
            <a:ext cx="449353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中国总体排名处于前</a:t>
            </a:r>
            <a:r>
              <a:rPr lang="en-US" altLang="zh-CN" sz="3200" b="1" dirty="0" smtClean="0">
                <a:solidFill>
                  <a:srgbClr val="FD675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30%</a:t>
            </a:r>
            <a:endParaRPr lang="en-US" altLang="zh-CN" sz="3200" b="1" dirty="0">
              <a:solidFill>
                <a:srgbClr val="FD675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18777" y="3831498"/>
            <a:ext cx="35189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个亚洲国家、</a:t>
            </a:r>
            <a:r>
              <a:rPr lang="en-US" altLang="zh-CN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en-US" sz="2000" b="1" dirty="0" smtClea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个发展中国家</a:t>
            </a:r>
            <a:endParaRPr lang="zh-CN" altLang="zh-CN" sz="2400" b="1" dirty="0">
              <a:solidFill>
                <a:schemeClr val="accent4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5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展现构建人类命运共同体的担当</a:t>
            </a:r>
            <a:endParaRPr lang="zh-CN" altLang="en-US" sz="2500" b="1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pic>
        <p:nvPicPr>
          <p:cNvPr id="17" name="图片 16" descr="图片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8" y="2417148"/>
            <a:ext cx="4986460" cy="321558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/>
          <p:cNvSpPr/>
          <p:nvPr/>
        </p:nvSpPr>
        <p:spPr>
          <a:xfrm>
            <a:off x="5964341" y="4372474"/>
            <a:ext cx="4955203" cy="559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一级指标中，中国排名均处于前</a:t>
            </a:r>
            <a:r>
              <a:rPr lang="en-US" altLang="zh-CN" sz="2400" b="1" dirty="0" smtClean="0">
                <a:solidFill>
                  <a:schemeClr val="accent3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15%</a:t>
            </a:r>
            <a:endParaRPr lang="zh-CN" altLang="zh-CN" sz="2400" b="1" dirty="0">
              <a:solidFill>
                <a:schemeClr val="accent3">
                  <a:lumMod val="7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031355" y="4940806"/>
            <a:ext cx="3185487" cy="442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 smtClean="0">
                <a:solidFill>
                  <a:srgbClr val="FFC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中国青年发展取得的巨大成就</a:t>
            </a:r>
            <a:endParaRPr lang="zh-CN" altLang="zh-CN" sz="2000" b="1" dirty="0">
              <a:solidFill>
                <a:srgbClr val="FFC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五、</a:t>
            </a:r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新时代中国青年胸怀世界、展现担当</a:t>
            </a:r>
            <a:endParaRPr lang="zh-CN" altLang="en-US" sz="3200" b="1" dirty="0">
              <a:solidFill>
                <a:srgbClr val="1B3C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676_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206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7375" y="2686606"/>
            <a:ext cx="11017250" cy="28613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青年朋友们！一代人有一代人的长征，一代人有一代人的担当。建成社会主义现代化强国，实现中华民族伟大复兴，是一场接力跑。我们有决心为青年跑出一个好成绩，也期待现在的青年一代将来跑出更好的成绩。衷心希望新时代中国青年积极拥抱新时代、奋进新时代，让青春在为祖国、为人民、为民族、为人类的奉献中焕发出更加绚丽的光彩！</a:t>
            </a:r>
          </a:p>
        </p:txBody>
      </p:sp>
      <p:sp>
        <p:nvSpPr>
          <p:cNvPr id="2" name="矩形 1"/>
          <p:cNvSpPr/>
          <p:nvPr/>
        </p:nvSpPr>
        <p:spPr>
          <a:xfrm>
            <a:off x="4154170" y="5614035"/>
            <a:ext cx="7350760" cy="5067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 </a:t>
            </a:r>
            <a:r>
              <a:rPr lang="en-US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2019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</a:t>
            </a:r>
            <a:r>
              <a:rPr lang="en-US" altLang="zh-CN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月</a:t>
            </a:r>
            <a:r>
              <a:rPr lang="en-US" altLang="zh-CN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30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日，</a:t>
            </a:r>
            <a:r>
              <a:rPr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习近平在纪念五四运动</a:t>
            </a:r>
            <a:r>
              <a:rPr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100</a:t>
            </a:r>
            <a:r>
              <a:rPr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周年大会上的讲话</a:t>
            </a:r>
          </a:p>
        </p:txBody>
      </p:sp>
      <p:pic>
        <p:nvPicPr>
          <p:cNvPr id="8" name="图片 7" descr="0458f97694d14f3f049a1099fef115a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510" y="139700"/>
            <a:ext cx="3548380" cy="228917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 rotWithShape="1">
          <a:blip r:embed="rId4"/>
          <a:srcRect l="4261" r="10218"/>
          <a:stretch>
            <a:fillRect/>
          </a:stretch>
        </p:blipFill>
        <p:spPr bwMode="auto">
          <a:xfrm>
            <a:off x="5113020" y="460375"/>
            <a:ext cx="3515995" cy="14998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227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t="85369"/>
          <a:stretch>
            <a:fillRect/>
          </a:stretch>
        </p:blipFill>
        <p:spPr>
          <a:xfrm>
            <a:off x="64135" y="5867400"/>
            <a:ext cx="12033885" cy="990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4605" y="4512310"/>
            <a:ext cx="12192000" cy="2341880"/>
            <a:chOff x="0" y="7116"/>
            <a:chExt cx="19200" cy="36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2" y="7116"/>
              <a:ext cx="9328" cy="36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0" y="7116"/>
              <a:ext cx="9871" cy="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1446780" y="1400956"/>
            <a:ext cx="1808921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 dirty="0" smtClean="0">
                <a:solidFill>
                  <a:srgbClr val="FC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en-US" altLang="zh-CN" sz="8625" b="1" dirty="0">
              <a:solidFill>
                <a:srgbClr val="FC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lum bright="70000" contrast="-70000"/>
          </a:blip>
          <a:stretch>
            <a:fillRect/>
          </a:stretch>
        </p:blipFill>
        <p:spPr>
          <a:xfrm>
            <a:off x="2518661" y="795221"/>
            <a:ext cx="2286005" cy="22860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2351239" y="2099223"/>
            <a:ext cx="1043609" cy="960413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394848" y="2297889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习近平总书记寄语青年</a:t>
            </a:r>
            <a:endParaRPr lang="zh-CN" altLang="en-US" sz="4800" b="1" dirty="0">
              <a:solidFill>
                <a:srgbClr val="FD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36962" y="3276600"/>
            <a:ext cx="5093018" cy="594837"/>
            <a:chOff x="4254" y="7048"/>
            <a:chExt cx="10694" cy="1249"/>
          </a:xfrm>
        </p:grpSpPr>
        <p:sp>
          <p:nvSpPr>
            <p:cNvPr id="12" name="矩形 11"/>
            <p:cNvSpPr/>
            <p:nvPr/>
          </p:nvSpPr>
          <p:spPr>
            <a:xfrm>
              <a:off x="5453" y="7428"/>
              <a:ext cx="8294" cy="8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12" y="7253"/>
              <a:ext cx="1387" cy="350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9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0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1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</p:grpSp>
        <p:cxnSp>
          <p:nvCxnSpPr>
            <p:cNvPr id="39" name="PA-直接连接符 21"/>
            <p:cNvCxnSpPr/>
            <p:nvPr>
              <p:custDataLst>
                <p:tags r:id="rId1"/>
              </p:custDataLst>
            </p:nvPr>
          </p:nvCxnSpPr>
          <p:spPr>
            <a:xfrm flipV="1">
              <a:off x="10402" y="7428"/>
              <a:ext cx="4541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40" name="PA-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4289" y="7428"/>
              <a:ext cx="4543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14" name="PA-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4254" y="8226"/>
              <a:ext cx="10694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11935" y="7048"/>
              <a:ext cx="3012" cy="38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H="1">
              <a:off x="4254" y="7048"/>
              <a:ext cx="3019" cy="38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615055" y="3476627"/>
            <a:ext cx="5101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676_4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206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87375" y="2686606"/>
            <a:ext cx="11017250" cy="27967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方正粗黑宋简体" panose="02000000000000000000" charset="-122"/>
                <a:cs typeface="宋体" panose="02010600030101010101" pitchFamily="2" charset="-122"/>
              </a:rPr>
              <a:t>    千</a:t>
            </a:r>
            <a:r>
              <a:rPr lang="zh-CN" altLang="en-US" sz="2400" b="1" dirty="0" smtClean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百年来</a:t>
            </a:r>
            <a:r>
              <a:rPr lang="zh-CN" altLang="en-US" sz="24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宋体" panose="02010600030101010101" pitchFamily="2" charset="-122"/>
              </a:rPr>
              <a:t>，中华民族历经苦难，但没有任何一次苦难能够打垮我们，最后都推动了我们民族精神、意志、力量的一次次升华。实践充分证明，中国青年是有远大理想抱负的青年！中国青年是有深厚家国情怀的青年！中国青年是有伟大创造力的青年！无论过去、现在还是未来，中国青年始终是实现中华民族伟大复兴的先锋力量！</a:t>
            </a:r>
            <a:endParaRPr lang="zh-CN" altLang="en-US" sz="2400" b="1" dirty="0">
              <a:solidFill>
                <a:srgbClr val="ED7D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54170" y="5614035"/>
            <a:ext cx="7350760" cy="5067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—— </a:t>
            </a:r>
            <a:r>
              <a:rPr lang="en-US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2019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</a:t>
            </a:r>
            <a:r>
              <a:rPr lang="en-US" altLang="zh-CN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月</a:t>
            </a:r>
            <a:r>
              <a:rPr lang="en-US" altLang="zh-CN"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30</a:t>
            </a:r>
            <a:r>
              <a:rPr lang="zh-CN" altLang="en-US"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日，</a:t>
            </a:r>
            <a:r>
              <a:rPr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习近平在纪念五四运动</a:t>
            </a:r>
            <a:r>
              <a:rPr sz="1800" b="1" dirty="0">
                <a:solidFill>
                  <a:srgbClr val="ED7D31"/>
                </a:solidFill>
                <a:latin typeface="Times New Roman" panose="02020603050405020304" pitchFamily="18" charset="0"/>
                <a:ea typeface="方正粗黑宋简体" panose="02000000000000000000" charset="-122"/>
                <a:cs typeface="Times New Roman" panose="02020603050405020304" pitchFamily="18" charset="0"/>
              </a:rPr>
              <a:t>100</a:t>
            </a:r>
            <a:r>
              <a:rPr sz="1800" b="1" dirty="0">
                <a:solidFill>
                  <a:srgbClr val="ED7D3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周年大会上的讲话</a:t>
            </a:r>
          </a:p>
        </p:txBody>
      </p:sp>
      <p:pic>
        <p:nvPicPr>
          <p:cNvPr id="8" name="图片 7" descr="0458f97694d14f3f049a1099fef115a副本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6510" y="139700"/>
            <a:ext cx="3548380" cy="228917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 rotWithShape="1">
          <a:blip r:embed="rId4"/>
          <a:srcRect l="4261" r="10218"/>
          <a:stretch>
            <a:fillRect/>
          </a:stretch>
        </p:blipFill>
        <p:spPr bwMode="auto">
          <a:xfrm>
            <a:off x="5113020" y="460375"/>
            <a:ext cx="3515995" cy="149987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箭头 15"/>
          <p:cNvSpPr/>
          <p:nvPr/>
        </p:nvSpPr>
        <p:spPr>
          <a:xfrm>
            <a:off x="1055706" y="1620454"/>
            <a:ext cx="225083" cy="440496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6" name="矩形 5"/>
          <p:cNvSpPr/>
          <p:nvPr/>
        </p:nvSpPr>
        <p:spPr>
          <a:xfrm>
            <a:off x="1430369" y="1771251"/>
            <a:ext cx="7709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2013年在同各界优秀青年代表座谈会上的讲话</a:t>
            </a:r>
          </a:p>
        </p:txBody>
      </p:sp>
      <p:sp>
        <p:nvSpPr>
          <p:cNvPr id="13" name="矩形 12"/>
          <p:cNvSpPr/>
          <p:nvPr/>
        </p:nvSpPr>
        <p:spPr>
          <a:xfrm>
            <a:off x="1430369" y="2930883"/>
            <a:ext cx="868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2014年在北京大学师生座谈会上的讲话</a:t>
            </a:r>
          </a:p>
        </p:txBody>
      </p:sp>
      <p:sp>
        <p:nvSpPr>
          <p:cNvPr id="14" name="矩形 13"/>
          <p:cNvSpPr/>
          <p:nvPr/>
        </p:nvSpPr>
        <p:spPr>
          <a:xfrm>
            <a:off x="1430369" y="4010426"/>
            <a:ext cx="868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2015年在“五四”主题团日活动座谈会上的讲话</a:t>
            </a:r>
          </a:p>
        </p:txBody>
      </p:sp>
      <p:sp>
        <p:nvSpPr>
          <p:cNvPr id="2" name="椭圆 1"/>
          <p:cNvSpPr/>
          <p:nvPr/>
        </p:nvSpPr>
        <p:spPr>
          <a:xfrm>
            <a:off x="921732" y="1734647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椭圆 31"/>
          <p:cNvSpPr/>
          <p:nvPr/>
        </p:nvSpPr>
        <p:spPr>
          <a:xfrm>
            <a:off x="921732" y="2871687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3" name="椭圆 32"/>
          <p:cNvSpPr/>
          <p:nvPr/>
        </p:nvSpPr>
        <p:spPr>
          <a:xfrm>
            <a:off x="921732" y="3963556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36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1836012"/>
            <a:ext cx="325561" cy="289637"/>
          </a:xfrm>
          <a:prstGeom prst="rect">
            <a:avLst/>
          </a:prstGeom>
        </p:spPr>
      </p:pic>
      <p:pic>
        <p:nvPicPr>
          <p:cNvPr id="37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2973052"/>
            <a:ext cx="325561" cy="289637"/>
          </a:xfrm>
          <a:prstGeom prst="rect">
            <a:avLst/>
          </a:prstGeom>
        </p:spPr>
      </p:pic>
      <p:pic>
        <p:nvPicPr>
          <p:cNvPr id="38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4050315"/>
            <a:ext cx="325561" cy="289637"/>
          </a:xfrm>
          <a:prstGeom prst="rect">
            <a:avLst/>
          </a:prstGeom>
        </p:spPr>
      </p:pic>
      <p:sp>
        <p:nvSpPr>
          <p:cNvPr id="41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一、习近平总书记寄语青年</a:t>
            </a:r>
          </a:p>
        </p:txBody>
      </p:sp>
      <p:grpSp>
        <p:nvGrpSpPr>
          <p:cNvPr id="4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4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sp>
        <p:nvSpPr>
          <p:cNvPr id="101" name="文本框 100"/>
          <p:cNvSpPr txBox="1"/>
          <p:nvPr/>
        </p:nvSpPr>
        <p:spPr>
          <a:xfrm>
            <a:off x="1540786" y="2167640"/>
            <a:ext cx="99091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solidFill>
                  <a:schemeClr val="tx1"/>
                </a:solidFill>
                <a:latin typeface="+mn-ea"/>
              </a:rPr>
              <a:t>广大青年一定要矢志艰苦奋斗。梦在前方，路在脚下。自胜者强，自强者胜。实现我们的发展目标，需要广大青年锲而不舍、驰而不息的奋斗。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58925" y="3391912"/>
            <a:ext cx="873315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solidFill>
                  <a:schemeClr val="tx1"/>
                </a:solidFill>
                <a:latin typeface="+mn-ea"/>
              </a:rPr>
              <a:t>有信念、有梦想、有奋斗、有奉献的人生，才是有意义的人生。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58926" y="4448810"/>
            <a:ext cx="974841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solidFill>
                  <a:schemeClr val="tx1"/>
                </a:solidFill>
                <a:latin typeface="+mn-ea"/>
              </a:rPr>
              <a:t>广大青年一定要坚定理想信念、要练就过硬本领、要勇于创新创造、要矢志艰苦奋斗、要锤炼高尚品格。</a:t>
            </a:r>
          </a:p>
        </p:txBody>
      </p:sp>
      <p:sp>
        <p:nvSpPr>
          <p:cNvPr id="7" name="矩形 6"/>
          <p:cNvSpPr/>
          <p:nvPr/>
        </p:nvSpPr>
        <p:spPr>
          <a:xfrm>
            <a:off x="1385570" y="5133975"/>
            <a:ext cx="9280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2016年在安徽合肥主持召开知识分子、劳动模范、青年代表座谈会上的讲话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98872" y="5100596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9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410" y="5201961"/>
            <a:ext cx="325561" cy="2896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13840" y="5612782"/>
            <a:ext cx="1025906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solidFill>
                  <a:schemeClr val="tx1"/>
                </a:solidFill>
                <a:latin typeface="+mn-ea"/>
              </a:rPr>
              <a:t>广大青年要保持初生牛犊不怕虎的劲头，不懂就学，不会就练，没有条件就努力创造条件。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092835" y="927100"/>
            <a:ext cx="9418955" cy="471170"/>
          </a:xfrm>
          <a:prstGeom prst="rect">
            <a:avLst/>
          </a:prstGeom>
          <a:gradFill>
            <a:gsLst>
              <a:gs pos="0">
                <a:srgbClr val="700606"/>
              </a:gs>
              <a:gs pos="48000">
                <a:srgbClr val="C00003"/>
              </a:gs>
              <a:gs pos="100000">
                <a:srgbClr val="E60000"/>
              </a:gs>
            </a:gsLst>
            <a:lin ang="16200000" scaled="1"/>
          </a:gradFill>
          <a:ln>
            <a:noFill/>
          </a:ln>
          <a:effectLst>
            <a:outerShdw blurRad="127000" dist="50800" dir="2700000" algn="t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13840" y="993775"/>
            <a:ext cx="877824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习近平总书记多次</a:t>
            </a:r>
            <a:r>
              <a:rPr lang="zh-CN" altLang="en-US" sz="1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讲话中谈到</a:t>
            </a:r>
            <a:r>
              <a:rPr lang="zh-CN" altLang="en-US" sz="18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对青年的嘱托。</a:t>
            </a:r>
          </a:p>
        </p:txBody>
      </p:sp>
      <p:pic>
        <p:nvPicPr>
          <p:cNvPr id="4" name="图片 3" descr="未标题-1_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下箭头 15"/>
          <p:cNvSpPr/>
          <p:nvPr/>
        </p:nvSpPr>
        <p:spPr>
          <a:xfrm>
            <a:off x="1056005" y="1029970"/>
            <a:ext cx="224790" cy="531939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430369" y="1270050"/>
            <a:ext cx="77090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2017年在考察中国政法大学时的讲话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30369" y="2404604"/>
            <a:ext cx="868445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2018年在北京大学师生座谈会上的讲话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30369" y="3323991"/>
            <a:ext cx="868445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019年在纪念五四运动100周年大会上的讲话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21732" y="1233446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2" name="椭圆 31"/>
          <p:cNvSpPr/>
          <p:nvPr/>
        </p:nvSpPr>
        <p:spPr>
          <a:xfrm>
            <a:off x="921732" y="2368000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33" name="椭圆 32"/>
          <p:cNvSpPr/>
          <p:nvPr/>
        </p:nvSpPr>
        <p:spPr>
          <a:xfrm>
            <a:off x="921732" y="3318396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36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1334811"/>
            <a:ext cx="325561" cy="289637"/>
          </a:xfrm>
          <a:prstGeom prst="rect">
            <a:avLst/>
          </a:prstGeom>
        </p:spPr>
      </p:pic>
      <p:pic>
        <p:nvPicPr>
          <p:cNvPr id="37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2469365"/>
            <a:ext cx="325561" cy="289637"/>
          </a:xfrm>
          <a:prstGeom prst="rect">
            <a:avLst/>
          </a:prstGeom>
        </p:spPr>
      </p:pic>
      <p:pic>
        <p:nvPicPr>
          <p:cNvPr id="38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3405155"/>
            <a:ext cx="325561" cy="289637"/>
          </a:xfrm>
          <a:prstGeom prst="rect">
            <a:avLst/>
          </a:prstGeom>
        </p:spPr>
      </p:pic>
      <p:grpSp>
        <p:nvGrpSpPr>
          <p:cNvPr id="4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4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sp>
        <p:nvSpPr>
          <p:cNvPr id="101" name="文本框 100"/>
          <p:cNvSpPr txBox="1"/>
          <p:nvPr/>
        </p:nvSpPr>
        <p:spPr>
          <a:xfrm>
            <a:off x="1558924" y="1674768"/>
            <a:ext cx="1031376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latin typeface="+mn-ea"/>
                <a:sym typeface="+mn-ea"/>
              </a:rPr>
              <a:t>当代青年要树立理想信念，勇于担当历史责任，励志勤学、刻苦磨炼，在激情奋斗中绽放青春光芒、健康成长进步。</a:t>
            </a:r>
            <a:endParaRPr 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58925" y="2825750"/>
            <a:ext cx="73383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latin typeface="+mn-ea"/>
                <a:sym typeface="+mn-ea"/>
              </a:rPr>
              <a:t>幸福都是奋斗出来的，奋斗本身就是一种幸福。</a:t>
            </a:r>
            <a:endParaRPr 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58925" y="3762375"/>
            <a:ext cx="1021216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latin typeface="+mn-ea"/>
                <a:sym typeface="+mn-ea"/>
              </a:rPr>
              <a:t>国家的希望在青年，民族的未来在青年</a:t>
            </a:r>
            <a:r>
              <a:rPr lang="zh-CN" altLang="en-US" sz="2000" dirty="0">
                <a:latin typeface="+mn-ea"/>
                <a:sym typeface="+mn-ea"/>
              </a:rPr>
              <a:t>。</a:t>
            </a:r>
            <a:r>
              <a:rPr lang="en-US" altLang="zh-CN" sz="2000" dirty="0" err="1">
                <a:latin typeface="+mn-ea"/>
                <a:sym typeface="+mn-ea"/>
              </a:rPr>
              <a:t>一代人有一代人的长征，一代人有一代人的担当</a:t>
            </a:r>
            <a:r>
              <a:rPr lang="en-US" altLang="zh-CN" sz="2000" dirty="0">
                <a:latin typeface="+mn-ea"/>
                <a:sym typeface="+mn-ea"/>
              </a:rPr>
              <a:t>。</a:t>
            </a:r>
            <a:endParaRPr 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85570" y="4323715"/>
            <a:ext cx="92805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2020年在五四寄语中的致辞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98872" y="4282081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90410" y="4383446"/>
            <a:ext cx="325561" cy="28963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13840" y="4714240"/>
            <a:ext cx="658368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/>
            <a:r>
              <a:rPr lang="zh-CN" sz="2000" dirty="0">
                <a:latin typeface="+mn-ea"/>
                <a:sym typeface="+mn-ea"/>
              </a:rPr>
              <a:t>青春由磨砺而出彩，人生因奋斗而</a:t>
            </a:r>
            <a:r>
              <a:rPr lang="zh-CN" sz="2000" dirty="0" smtClean="0">
                <a:latin typeface="+mn-ea"/>
                <a:sym typeface="+mn-ea"/>
              </a:rPr>
              <a:t>升华</a:t>
            </a:r>
            <a:r>
              <a:rPr lang="zh-CN" altLang="en-US" sz="2000" dirty="0">
                <a:latin typeface="+mn-ea"/>
                <a:sym typeface="+mn-ea"/>
              </a:rPr>
              <a:t>。</a:t>
            </a:r>
            <a:endParaRPr 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30369" y="5244866"/>
            <a:ext cx="8684456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2021年7月1日习近平在庆祝中国共产党成立100周年大会上的讲话</a:t>
            </a:r>
            <a:endParaRPr lang="zh-CN" altLang="en-US" sz="2000" b="1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21732" y="5197996"/>
            <a:ext cx="485080" cy="48508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pic>
        <p:nvPicPr>
          <p:cNvPr id="12" name="Docer Falling Dust PPT demo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3270" y="5284755"/>
            <a:ext cx="325561" cy="289637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541085" y="5676875"/>
            <a:ext cx="10313761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/>
              <a:t>未来属于青年，希望寄予青年。新时代的中国青年要以实现中华民族伟大复兴为己任，增强做中国人的志气、骨气、底气，不负时代，不负韶华，不负党和人民的殷切期望！</a:t>
            </a:r>
          </a:p>
        </p:txBody>
      </p:sp>
      <p:pic>
        <p:nvPicPr>
          <p:cNvPr id="17" name="图片 16" descr="未标题-1_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28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一、习近平总书记寄语青年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mg2.baidu.com/image_search/src=http%3A%2F%2Finews.gtimg.com%2Fnewsapp_bt%2F0%2F14783649713%2F641&amp;refer=http%3A%2F%2Finews.gtimg.com&amp;app=2002&amp;size=f9999,10000&amp;q=a80&amp;n=0&amp;g=0n&amp;fmt=auto?sec=1653526071&amp;t=f13db94da8811d38093c41de5ead5f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3275965"/>
            <a:ext cx="3689350" cy="2760198"/>
          </a:xfrm>
          <a:prstGeom prst="rect">
            <a:avLst/>
          </a:prstGeom>
          <a:noFill/>
          <a:ln w="889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665480" y="1221273"/>
            <a:ext cx="6724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zh-CN" altLang="en-US" sz="2400" dirty="0" smtClean="0">
                <a:latin typeface="+mn-ea"/>
                <a:sym typeface="+mn-ea"/>
              </a:rPr>
              <a:t>国务院新闻办公室</a:t>
            </a:r>
            <a:r>
              <a:rPr lang="en-US" altLang="zh-CN" sz="2400" dirty="0">
                <a:latin typeface="+mn-ea"/>
                <a:sym typeface="+mn-ea"/>
              </a:rPr>
              <a:t>4</a:t>
            </a:r>
            <a:r>
              <a:rPr lang="zh-CN" altLang="en-US" sz="2400" dirty="0">
                <a:latin typeface="+mn-ea"/>
                <a:sym typeface="+mn-ea"/>
              </a:rPr>
              <a:t>月</a:t>
            </a:r>
            <a:r>
              <a:rPr lang="en-US" altLang="zh-CN" sz="2400" dirty="0">
                <a:latin typeface="+mn-ea"/>
                <a:sym typeface="+mn-ea"/>
              </a:rPr>
              <a:t>21</a:t>
            </a:r>
            <a:r>
              <a:rPr lang="zh-CN" altLang="en-US" sz="2400" dirty="0">
                <a:latin typeface="+mn-ea"/>
                <a:sym typeface="+mn-ea"/>
              </a:rPr>
              <a:t>日发布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sym typeface="+mn-ea"/>
              </a:rPr>
              <a:t>新时代的中国青年</a:t>
            </a:r>
            <a:r>
              <a:rPr lang="en-US" altLang="zh-CN" sz="2400" b="1" dirty="0">
                <a:solidFill>
                  <a:srgbClr val="FF0000"/>
                </a:solidFill>
                <a:latin typeface="+mn-ea"/>
                <a:sym typeface="+mn-ea"/>
              </a:rPr>
              <a:t>》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  <a:sym typeface="+mn-ea"/>
              </a:rPr>
              <a:t>白皮书</a:t>
            </a:r>
            <a:r>
              <a:rPr lang="zh-CN" altLang="en-US" sz="2400" dirty="0">
                <a:latin typeface="+mn-ea"/>
                <a:sym typeface="+mn-ea"/>
              </a:rPr>
              <a:t>，</a:t>
            </a:r>
            <a:r>
              <a:rPr lang="zh-CN" altLang="en-US" sz="2400" dirty="0" smtClean="0">
                <a:latin typeface="+mn-ea"/>
                <a:sym typeface="+mn-ea"/>
              </a:rPr>
              <a:t>白皮书</a:t>
            </a:r>
            <a:r>
              <a:rPr lang="zh-CN" altLang="en-US" sz="2400" dirty="0">
                <a:latin typeface="+mn-ea"/>
                <a:sym typeface="+mn-ea"/>
              </a:rPr>
              <a:t>全面介绍了新时代党和政府为青年发展创造的</a:t>
            </a:r>
            <a:r>
              <a:rPr lang="zh-CN" altLang="en-US" sz="2400" dirty="0" smtClean="0">
                <a:latin typeface="+mn-ea"/>
                <a:sym typeface="+mn-ea"/>
              </a:rPr>
              <a:t>良好条件</a:t>
            </a:r>
            <a:r>
              <a:rPr lang="zh-CN" altLang="en-US" sz="2400" dirty="0">
                <a:latin typeface="+mn-ea"/>
                <a:sym typeface="+mn-ea"/>
              </a:rPr>
              <a:t>、取得的巨大成就，充分展现了新时代中国青年奋进</a:t>
            </a:r>
            <a:r>
              <a:rPr lang="zh-CN" altLang="en-US" sz="2400" dirty="0" smtClean="0">
                <a:latin typeface="+mn-ea"/>
                <a:sym typeface="+mn-ea"/>
              </a:rPr>
              <a:t>新征程</a:t>
            </a:r>
            <a:r>
              <a:rPr lang="zh-CN" altLang="en-US" sz="2400" dirty="0">
                <a:latin typeface="+mn-ea"/>
                <a:sym typeface="+mn-ea"/>
              </a:rPr>
              <a:t>、建功新时代的青春担当，是一部记录新时代</a:t>
            </a:r>
            <a:r>
              <a:rPr lang="zh-CN" altLang="en-US" sz="2400" dirty="0" smtClean="0">
                <a:latin typeface="+mn-ea"/>
                <a:sym typeface="+mn-ea"/>
              </a:rPr>
              <a:t>中国青年发展</a:t>
            </a:r>
            <a:r>
              <a:rPr lang="zh-CN" altLang="en-US" sz="2400" dirty="0">
                <a:latin typeface="+mn-ea"/>
                <a:sym typeface="+mn-ea"/>
              </a:rPr>
              <a:t>事业成果、反映新时代中国青年精神风貌的重要文献。</a:t>
            </a:r>
            <a:endParaRPr lang="zh-CN" alt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1028" name="Picture 4" descr="国务院新闻办新闻局副局长、新闻发言人邢慧娜介绍白皮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610" y="651510"/>
            <a:ext cx="3756311" cy="2140368"/>
          </a:xfrm>
          <a:prstGeom prst="rect">
            <a:avLst/>
          </a:prstGeom>
          <a:noFill/>
          <a:ln w="889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22" descr="图层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96103" y="391160"/>
            <a:ext cx="6109547" cy="520700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130300" y="5501005"/>
            <a:ext cx="5203190" cy="0"/>
          </a:xfrm>
          <a:prstGeom prst="line">
            <a:avLst/>
          </a:prstGeom>
          <a:ln w="22225">
            <a:solidFill>
              <a:srgbClr val="C0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1" cstate="screen"/>
          <a:srcRect t="85369"/>
          <a:stretch>
            <a:fillRect/>
          </a:stretch>
        </p:blipFill>
        <p:spPr>
          <a:xfrm>
            <a:off x="64135" y="5867400"/>
            <a:ext cx="12033885" cy="9906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14605" y="4512310"/>
            <a:ext cx="12192000" cy="2341880"/>
            <a:chOff x="0" y="7116"/>
            <a:chExt cx="19200" cy="368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72" y="7116"/>
              <a:ext cx="9328" cy="3684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0" y="7116"/>
              <a:ext cx="9871" cy="3689"/>
            </a:xfrm>
            <a:prstGeom prst="rect">
              <a:avLst/>
            </a:prstGeom>
          </p:spPr>
        </p:pic>
      </p:grpSp>
      <p:sp>
        <p:nvSpPr>
          <p:cNvPr id="4" name="文本框 3"/>
          <p:cNvSpPr txBox="1"/>
          <p:nvPr/>
        </p:nvSpPr>
        <p:spPr>
          <a:xfrm>
            <a:off x="64135" y="1431216"/>
            <a:ext cx="1808921" cy="1419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625" b="1" dirty="0" smtClean="0">
                <a:solidFill>
                  <a:srgbClr val="FC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en-US" altLang="zh-CN" sz="8625" b="1" dirty="0">
              <a:solidFill>
                <a:srgbClr val="FC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3" cstate="screen">
            <a:lum bright="70000" contrast="-70000"/>
          </a:blip>
          <a:stretch>
            <a:fillRect/>
          </a:stretch>
        </p:blipFill>
        <p:spPr>
          <a:xfrm>
            <a:off x="1136016" y="825481"/>
            <a:ext cx="2286005" cy="22860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 flipV="1">
            <a:off x="968594" y="2129483"/>
            <a:ext cx="1043609" cy="960413"/>
          </a:xfrm>
          <a:prstGeom prst="line">
            <a:avLst/>
          </a:prstGeom>
          <a:ln w="28575">
            <a:solidFill>
              <a:srgbClr val="CA53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012203" y="2328149"/>
            <a:ext cx="10033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新时代中国青年生逢盛世、共享</a:t>
            </a:r>
            <a:r>
              <a:rPr lang="zh-CN" altLang="en-US" sz="4800" b="1" dirty="0" smtClean="0">
                <a:solidFill>
                  <a:srgbClr val="FD675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机遇</a:t>
            </a:r>
            <a:endParaRPr lang="zh-CN" altLang="en-US" sz="4800" b="1" dirty="0">
              <a:solidFill>
                <a:srgbClr val="FD675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36962" y="3276600"/>
            <a:ext cx="5093018" cy="594837"/>
            <a:chOff x="4254" y="7048"/>
            <a:chExt cx="10694" cy="1249"/>
          </a:xfrm>
        </p:grpSpPr>
        <p:sp>
          <p:nvSpPr>
            <p:cNvPr id="12" name="矩形 11"/>
            <p:cNvSpPr/>
            <p:nvPr/>
          </p:nvSpPr>
          <p:spPr>
            <a:xfrm>
              <a:off x="5453" y="7428"/>
              <a:ext cx="8294" cy="86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912" y="7253"/>
              <a:ext cx="1387" cy="350"/>
              <a:chOff x="3965502" y="1879809"/>
              <a:chExt cx="1193100" cy="342834"/>
            </a:xfrm>
            <a:solidFill>
              <a:srgbClr val="E71E17"/>
            </a:solidFill>
          </p:grpSpPr>
          <p:sp>
            <p:nvSpPr>
              <p:cNvPr id="29" name="PA-dark-star-shape_15445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91609" y="1879809"/>
                <a:ext cx="360781" cy="342834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0" name="PA-dark-star-shape_15445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771621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1" name="PA-dark-star-shape_15445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61559" y="1951407"/>
                <a:ext cx="210089" cy="199638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5" name="PA-dark-star-shape_15445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6550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  <p:sp>
            <p:nvSpPr>
              <p:cNvPr id="36" name="PA-dark-star-shape_1544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037912" y="1993883"/>
                <a:ext cx="120690" cy="114687"/>
              </a:xfrm>
              <a:prstGeom prst="star5">
                <a:avLst/>
              </a:prstGeom>
              <a:gradFill>
                <a:gsLst>
                  <a:gs pos="0">
                    <a:srgbClr val="E10802"/>
                  </a:gs>
                  <a:gs pos="100000">
                    <a:srgbClr val="A00904"/>
                  </a:gs>
                </a:gsLst>
                <a:lin ang="7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sz="1050"/>
              </a:p>
            </p:txBody>
          </p:sp>
        </p:grpSp>
        <p:cxnSp>
          <p:nvCxnSpPr>
            <p:cNvPr id="39" name="PA-直接连接符 21"/>
            <p:cNvCxnSpPr/>
            <p:nvPr>
              <p:custDataLst>
                <p:tags r:id="rId1"/>
              </p:custDataLst>
            </p:nvPr>
          </p:nvCxnSpPr>
          <p:spPr>
            <a:xfrm flipV="1">
              <a:off x="10402" y="7428"/>
              <a:ext cx="4541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40" name="PA-直接连接符 22"/>
            <p:cNvCxnSpPr/>
            <p:nvPr>
              <p:custDataLst>
                <p:tags r:id="rId2"/>
              </p:custDataLst>
            </p:nvPr>
          </p:nvCxnSpPr>
          <p:spPr>
            <a:xfrm flipV="1">
              <a:off x="4289" y="7428"/>
              <a:ext cx="4543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cxnSp>
          <p:nvCxnSpPr>
            <p:cNvPr id="14" name="PA-直接连接符 21"/>
            <p:cNvCxnSpPr/>
            <p:nvPr>
              <p:custDataLst>
                <p:tags r:id="rId3"/>
              </p:custDataLst>
            </p:nvPr>
          </p:nvCxnSpPr>
          <p:spPr>
            <a:xfrm>
              <a:off x="4254" y="8226"/>
              <a:ext cx="10694" cy="0"/>
            </a:xfrm>
            <a:prstGeom prst="line">
              <a:avLst/>
            </a:prstGeom>
            <a:noFill/>
            <a:ln w="12700" cap="flat" cmpd="sng" algn="ctr">
              <a:solidFill>
                <a:srgbClr val="D30013">
                  <a:alpha val="34000"/>
                </a:srgbClr>
              </a:solidFill>
              <a:prstDash val="solid"/>
            </a:ln>
            <a:effectLst/>
          </p:spPr>
        </p:cxnSp>
        <p:pic>
          <p:nvPicPr>
            <p:cNvPr id="17" name="图片 16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>
              <a:off x="11935" y="7048"/>
              <a:ext cx="3012" cy="38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/>
          </p:nvPicPr>
          <p:blipFill>
            <a:blip r:embed="rId14" cstate="email"/>
            <a:srcRect/>
            <a:stretch>
              <a:fillRect/>
            </a:stretch>
          </p:blipFill>
          <p:spPr>
            <a:xfrm flipH="1">
              <a:off x="4254" y="7048"/>
              <a:ext cx="3019" cy="380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3615055" y="3476627"/>
            <a:ext cx="510159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五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青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题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1"/>
          <p:cNvGrpSpPr/>
          <p:nvPr/>
        </p:nvGrpSpPr>
        <p:grpSpPr>
          <a:xfrm>
            <a:off x="685800" y="862330"/>
            <a:ext cx="10888579" cy="5539634"/>
            <a:chOff x="1782" y="4163"/>
            <a:chExt cx="15760" cy="8018"/>
          </a:xfrm>
        </p:grpSpPr>
        <p:sp>
          <p:nvSpPr>
            <p:cNvPr id="26" name="矩形 25"/>
            <p:cNvSpPr/>
            <p:nvPr/>
          </p:nvSpPr>
          <p:spPr>
            <a:xfrm>
              <a:off x="1782" y="4921"/>
              <a:ext cx="15760" cy="7260"/>
            </a:xfrm>
            <a:prstGeom prst="rect">
              <a:avLst/>
            </a:prstGeom>
            <a:noFill/>
            <a:ln>
              <a:solidFill>
                <a:srgbClr val="C00000">
                  <a:alpha val="20000"/>
                </a:srgb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图片 26" descr="图层2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782" y="4163"/>
              <a:ext cx="15759" cy="1043"/>
            </a:xfrm>
            <a:prstGeom prst="rect">
              <a:avLst/>
            </a:prstGeom>
          </p:spPr>
        </p:pic>
      </p:grpSp>
      <p:grpSp>
        <p:nvGrpSpPr>
          <p:cNvPr id="32" name="组合 21"/>
          <p:cNvGrpSpPr/>
          <p:nvPr/>
        </p:nvGrpSpPr>
        <p:grpSpPr>
          <a:xfrm>
            <a:off x="0" y="28120"/>
            <a:ext cx="4549051" cy="1113561"/>
            <a:chOff x="5055313" y="3401787"/>
            <a:chExt cx="6065401" cy="1484748"/>
          </a:xfrm>
        </p:grpSpPr>
        <p:cxnSp>
          <p:nvCxnSpPr>
            <p:cNvPr id="33" name="直接连接符 7"/>
            <p:cNvCxnSpPr/>
            <p:nvPr/>
          </p:nvCxnSpPr>
          <p:spPr>
            <a:xfrm>
              <a:off x="6661719" y="4303890"/>
              <a:ext cx="445899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5" cstate="screen">
              <a:biLevel thresh="75000"/>
            </a:blip>
            <a:stretch>
              <a:fillRect/>
            </a:stretch>
          </p:blipFill>
          <p:spPr>
            <a:xfrm>
              <a:off x="5055313" y="3401787"/>
              <a:ext cx="2078982" cy="1484748"/>
            </a:xfrm>
            <a:prstGeom prst="rect">
              <a:avLst/>
            </a:prstGeom>
          </p:spPr>
        </p:pic>
      </p:grpSp>
      <p:pic>
        <p:nvPicPr>
          <p:cNvPr id="37" name="图片 36" descr="未标题-1_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76820" t="3256" b="92054"/>
          <a:stretch>
            <a:fillRect/>
          </a:stretch>
        </p:blipFill>
        <p:spPr>
          <a:xfrm>
            <a:off x="9549130" y="200660"/>
            <a:ext cx="2828925" cy="32194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89317" y="2226081"/>
            <a:ext cx="10480853" cy="364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08000" algn="just" fontAlgn="auto">
              <a:lnSpc>
                <a:spcPct val="150000"/>
              </a:lnSpc>
            </a:pPr>
            <a:r>
              <a:rPr 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200" b="1" dirty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物质发展环境更为优越</a:t>
            </a:r>
            <a:r>
              <a:rPr lang="zh-CN" altLang="en-US" sz="2200" dirty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中国创造了世所罕见的经济快速发展和社会长期稳定 “两大奇迹”，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2021 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年国内生产总值超过 </a:t>
            </a:r>
            <a:r>
              <a:rPr lang="en-US" altLang="zh-CN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110 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万亿元、稳居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世界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en-US" altLang="zh-CN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algn="just" fontAlgn="auto">
              <a:lnSpc>
                <a:spcPct val="150000"/>
              </a:lnSpc>
            </a:pPr>
            <a:r>
              <a:rPr lang="zh-CN" altLang="en-US" sz="2200" b="1" dirty="0" smtClean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精神</a:t>
            </a:r>
            <a:r>
              <a:rPr lang="zh-CN" altLang="en-US" sz="2200" b="1" dirty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成长空间更为富足</a:t>
            </a:r>
            <a:r>
              <a:rPr lang="zh-CN" altLang="en-US" sz="2200" dirty="0" smtClean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“去哪儿都新鲜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”转变为 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“去哪儿都习以为常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”；从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“去哪儿都新鲜”转变为 “去哪儿都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习以为常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 ；从“只在家门口 转转”转变为“哪里都能去逛逛</a:t>
            </a:r>
            <a:r>
              <a:rPr lang="zh-CN" altLang="en-US" sz="22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”。</a:t>
            </a:r>
            <a:endParaRPr lang="en-US" altLang="zh-CN" sz="22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508000" algn="just" fontAlgn="auto">
              <a:lnSpc>
                <a:spcPct val="150000"/>
              </a:lnSpc>
            </a:pPr>
            <a:r>
              <a:rPr lang="zh-CN" altLang="en-US" sz="2200" b="1" dirty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在与互联网的相互塑造中成长</a:t>
            </a:r>
            <a:r>
              <a:rPr lang="zh-CN" altLang="en-US" sz="2200" b="1" dirty="0" smtClean="0">
                <a:solidFill>
                  <a:srgbClr val="FD675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互联网已经成为当代青少年不可或缺的生活方式、成长 空间、“第六感官”。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092835" y="1725701"/>
            <a:ext cx="4763135" cy="5003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拥有更高质量的发展条件</a:t>
            </a:r>
          </a:p>
        </p:txBody>
      </p:sp>
      <p:pic>
        <p:nvPicPr>
          <p:cNvPr id="10" name="PA_图片 2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9579491" y="4710577"/>
            <a:ext cx="2612571" cy="2232658"/>
          </a:xfrm>
          <a:prstGeom prst="rect">
            <a:avLst/>
          </a:prstGeom>
        </p:spPr>
      </p:pic>
      <p:sp>
        <p:nvSpPr>
          <p:cNvPr id="2" name="Docer Falling Dust PPT demo 1"/>
          <p:cNvSpPr txBox="1"/>
          <p:nvPr/>
        </p:nvSpPr>
        <p:spPr>
          <a:xfrm>
            <a:off x="1092835" y="161290"/>
            <a:ext cx="861849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1B3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</a:rPr>
              <a:t>二、新时代中国青年生逢盛世、共享机遇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an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第一PPT模板网-WWW.1PPT.COM">
  <a:themeElements>
    <a:clrScheme name="自定义 1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1AB39F"/>
      </a:accent1>
      <a:accent2>
        <a:srgbClr val="EB8803"/>
      </a:accent2>
      <a:accent3>
        <a:srgbClr val="EA157A"/>
      </a:accent3>
      <a:accent4>
        <a:srgbClr val="00ADDC"/>
      </a:accent4>
      <a:accent5>
        <a:srgbClr val="738AC8"/>
      </a:accent5>
      <a:accent6>
        <a:srgbClr val="7FD13B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2446</Words>
  <Application>Microsoft Office PowerPoint</Application>
  <PresentationFormat>宽屏</PresentationFormat>
  <Paragraphs>179</Paragraphs>
  <Slides>28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8</vt:i4>
      </vt:variant>
      <vt:variant>
        <vt:lpstr>幻灯片标题</vt:lpstr>
      </vt:variant>
      <vt:variant>
        <vt:i4>28</vt:i4>
      </vt:variant>
    </vt:vector>
  </HeadingPairs>
  <TitlesOfParts>
    <vt:vector size="49" baseType="lpstr">
      <vt:lpstr>等线</vt:lpstr>
      <vt:lpstr>等线 Light</vt:lpstr>
      <vt:lpstr>方正粗黑宋简体</vt:lpstr>
      <vt:lpstr>黑体</vt:lpstr>
      <vt:lpstr>华文新魏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第一PPT模板网-WWW.1PPT.COM</vt:lpstr>
      <vt:lpstr>1_Office 主题</vt:lpstr>
      <vt:lpstr>Office 主题​​</vt:lpstr>
      <vt:lpstr>1_Office 主题​​</vt:lpstr>
      <vt:lpstr>2_Office 主题​​</vt:lpstr>
      <vt:lpstr>Office Theme</vt:lpstr>
      <vt:lpstr>3_Office 主题</vt:lpstr>
      <vt:lpstr>4_Office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subject>第一PPT模板网-WWW.1PPT.COM</dc:subject>
  <dc:creator>第一PPT模板网-WWW.1PPT.COM</dc:creator>
  <cp:keywords>第一PPT模板网-WWW.1PPT.COM</cp:keywords>
  <cp:lastModifiedBy>卢婷</cp:lastModifiedBy>
  <cp:revision>632</cp:revision>
  <cp:lastPrinted>2022-04-28T02:15:39Z</cp:lastPrinted>
  <dcterms:created xsi:type="dcterms:W3CDTF">2017-06-19T06:18:00Z</dcterms:created>
  <dcterms:modified xsi:type="dcterms:W3CDTF">2022-04-28T03:36:08Z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0C75527B0E5049AE849A1EC2BB65996C</vt:lpwstr>
  </property>
</Properties>
</file>