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56" r:id="rId2"/>
    <p:sldId id="514" r:id="rId3"/>
    <p:sldId id="515" r:id="rId4"/>
    <p:sldId id="516" r:id="rId5"/>
    <p:sldId id="428" r:id="rId6"/>
    <p:sldId id="492" r:id="rId7"/>
    <p:sldId id="429" r:id="rId8"/>
    <p:sldId id="279" r:id="rId9"/>
    <p:sldId id="275" r:id="rId10"/>
    <p:sldId id="478" r:id="rId11"/>
    <p:sldId id="495" r:id="rId12"/>
    <p:sldId id="517" r:id="rId13"/>
    <p:sldId id="496" r:id="rId14"/>
    <p:sldId id="483" r:id="rId15"/>
    <p:sldId id="488" r:id="rId16"/>
    <p:sldId id="508" r:id="rId17"/>
    <p:sldId id="509" r:id="rId18"/>
    <p:sldId id="510" r:id="rId19"/>
    <p:sldId id="511" r:id="rId20"/>
    <p:sldId id="513" r:id="rId21"/>
    <p:sldId id="494" r:id="rId22"/>
    <p:sldId id="493" r:id="rId23"/>
    <p:sldId id="498" r:id="rId24"/>
    <p:sldId id="501" r:id="rId25"/>
    <p:sldId id="502" r:id="rId26"/>
    <p:sldId id="507" r:id="rId27"/>
    <p:sldId id="504" r:id="rId28"/>
    <p:sldId id="503" r:id="rId29"/>
    <p:sldId id="506" r:id="rId30"/>
    <p:sldId id="505" r:id="rId31"/>
    <p:sldId id="518" r:id="rId32"/>
    <p:sldId id="519" r:id="rId33"/>
    <p:sldId id="520" r:id="rId34"/>
    <p:sldId id="521" r:id="rId35"/>
    <p:sldId id="522" r:id="rId36"/>
    <p:sldId id="523" r:id="rId37"/>
    <p:sldId id="524" r:id="rId38"/>
    <p:sldId id="491" r:id="rId39"/>
  </p:sldIdLst>
  <p:sldSz cx="12192000" cy="6858000"/>
  <p:notesSz cx="6858000" cy="9144000"/>
  <p:embeddedFontLst>
    <p:embeddedFont>
      <p:font typeface="微软雅黑" panose="020B0503020204020204" pitchFamily="34" charset="-122"/>
      <p:regular r:id="rId41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方正舒体" panose="02010601030101010101" pitchFamily="2" charset="-122"/>
      <p:regular r:id="rId47"/>
    </p:embeddedFont>
    <p:embeddedFont>
      <p:font typeface="仿宋_GB2312" panose="02010609030101010101" pitchFamily="49" charset="-122"/>
      <p:regular r:id="rId48"/>
    </p:embeddedFont>
    <p:embeddedFont>
      <p:font typeface="华文楷体" panose="02010600040101010101" pitchFamily="2" charset="-122"/>
      <p:regular r:id="rId49"/>
    </p:embeddedFont>
    <p:embeddedFont>
      <p:font typeface="方正粗倩简体" panose="02010600030101010101" charset="-122"/>
      <p:regular r:id="rId50"/>
    </p:embeddedFont>
    <p:embeddedFont>
      <p:font typeface="黑体" panose="02010609060101010101" pitchFamily="49" charset="-122"/>
      <p:regular r:id="rId51"/>
    </p:embeddedFont>
    <p:embeddedFont>
      <p:font typeface="华文中宋" panose="02010600040101010101" pitchFamily="2" charset="-122"/>
      <p:regular r:id="rId52"/>
    </p:embeddedFont>
    <p:embeddedFont>
      <p:font typeface="华文隶书" panose="02010800040101010101" pitchFamily="2" charset="-122"/>
      <p:regular r:id="rId5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>
          <p15:clr>
            <a:srgbClr val="A4A3A4"/>
          </p15:clr>
        </p15:guide>
        <p15:guide id="2" pos="37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F66"/>
    <a:srgbClr val="21A3D0"/>
    <a:srgbClr val="E8E8E6"/>
    <a:srgbClr val="D18821"/>
    <a:srgbClr val="FAC020"/>
    <a:srgbClr val="C35452"/>
    <a:srgbClr val="2B2E30"/>
    <a:srgbClr val="FF9933"/>
    <a:srgbClr val="E2E2E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5396" autoAdjust="0"/>
  </p:normalViewPr>
  <p:slideViewPr>
    <p:cSldViewPr>
      <p:cViewPr varScale="1">
        <p:scale>
          <a:sx n="109" d="100"/>
          <a:sy n="109" d="100"/>
        </p:scale>
        <p:origin x="954" y="114"/>
      </p:cViewPr>
      <p:guideLst>
        <p:guide orient="horz" pos="2174"/>
        <p:guide pos="37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C007D-389D-453F-B984-34EC93E52FC3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19957-5483-49FE-B620-3158EF310C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150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B86A08-3C4B-4258-99C8-D3774A19C1B3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38</a:t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方正粗倩简体" panose="02010600030101010101" pitchFamily="65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方正粗倩简体" panose="02010600030101010101" pitchFamily="65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方正粗倩简体" panose="02010600030101010101" pitchFamily="65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方正粗倩简体" panose="02010600030101010101" pitchFamily="65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方正粗倩简体" panose="02010600030101010101" pitchFamily="65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方正粗倩简体" panose="02010600030101010101" pitchFamily="65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方正粗倩简体" panose="02010600030101010101" pitchFamily="65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方正粗倩简体" panose="02010600030101010101" pitchFamily="65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方正粗倩简体" panose="02010600030101010101" pitchFamily="65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cvc.cn/" TargetMode="External"/><Relationship Id="rId2" Type="http://schemas.openxmlformats.org/officeDocument/2006/relationships/hyperlink" Target="http://219.219.194.247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221.226.15.123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文框 8"/>
          <p:cNvSpPr/>
          <p:nvPr/>
        </p:nvSpPr>
        <p:spPr>
          <a:xfrm rot="19177476">
            <a:off x="8147582" y="281194"/>
            <a:ext cx="5780875" cy="5347153"/>
          </a:xfrm>
          <a:custGeom>
            <a:avLst/>
            <a:gdLst>
              <a:gd name="connsiteX0" fmla="*/ 0 w 5780875"/>
              <a:gd name="connsiteY0" fmla="*/ 0 h 5347153"/>
              <a:gd name="connsiteX1" fmla="*/ 5780875 w 5780875"/>
              <a:gd name="connsiteY1" fmla="*/ 0 h 5347153"/>
              <a:gd name="connsiteX2" fmla="*/ 5780875 w 5780875"/>
              <a:gd name="connsiteY2" fmla="*/ 5347153 h 5347153"/>
              <a:gd name="connsiteX3" fmla="*/ 0 w 5780875"/>
              <a:gd name="connsiteY3" fmla="*/ 5347153 h 5347153"/>
              <a:gd name="connsiteX4" fmla="*/ 0 w 5780875"/>
              <a:gd name="connsiteY4" fmla="*/ 0 h 5347153"/>
              <a:gd name="connsiteX5" fmla="*/ 699354 w 5780875"/>
              <a:gd name="connsiteY5" fmla="*/ 699354 h 5347153"/>
              <a:gd name="connsiteX6" fmla="*/ 699354 w 5780875"/>
              <a:gd name="connsiteY6" fmla="*/ 4647799 h 5347153"/>
              <a:gd name="connsiteX7" fmla="*/ 5081521 w 5780875"/>
              <a:gd name="connsiteY7" fmla="*/ 4647799 h 5347153"/>
              <a:gd name="connsiteX8" fmla="*/ 5081521 w 5780875"/>
              <a:gd name="connsiteY8" fmla="*/ 699354 h 5347153"/>
              <a:gd name="connsiteX9" fmla="*/ 699354 w 5780875"/>
              <a:gd name="connsiteY9" fmla="*/ 699354 h 5347153"/>
              <a:gd name="connsiteX0-1" fmla="*/ 0 w 5780875"/>
              <a:gd name="connsiteY0-2" fmla="*/ 0 h 5347153"/>
              <a:gd name="connsiteX1-3" fmla="*/ 5780875 w 5780875"/>
              <a:gd name="connsiteY1-4" fmla="*/ 0 h 5347153"/>
              <a:gd name="connsiteX2-5" fmla="*/ 5780875 w 5780875"/>
              <a:gd name="connsiteY2-6" fmla="*/ 5347153 h 5347153"/>
              <a:gd name="connsiteX3-7" fmla="*/ 0 w 5780875"/>
              <a:gd name="connsiteY3-8" fmla="*/ 5347153 h 5347153"/>
              <a:gd name="connsiteX4-9" fmla="*/ 0 w 5780875"/>
              <a:gd name="connsiteY4-10" fmla="*/ 0 h 5347153"/>
              <a:gd name="connsiteX5-11" fmla="*/ 699354 w 5780875"/>
              <a:gd name="connsiteY5-12" fmla="*/ 699354 h 5347153"/>
              <a:gd name="connsiteX6-13" fmla="*/ 699354 w 5780875"/>
              <a:gd name="connsiteY6-14" fmla="*/ 4647799 h 5347153"/>
              <a:gd name="connsiteX7-15" fmla="*/ 5082762 w 5780875"/>
              <a:gd name="connsiteY7-16" fmla="*/ 4663144 h 5347153"/>
              <a:gd name="connsiteX8-17" fmla="*/ 5081521 w 5780875"/>
              <a:gd name="connsiteY8-18" fmla="*/ 699354 h 5347153"/>
              <a:gd name="connsiteX9-19" fmla="*/ 699354 w 5780875"/>
              <a:gd name="connsiteY9-20" fmla="*/ 699354 h 5347153"/>
              <a:gd name="connsiteX0-21" fmla="*/ 0 w 5780875"/>
              <a:gd name="connsiteY0-22" fmla="*/ 0 h 5347153"/>
              <a:gd name="connsiteX1-23" fmla="*/ 5780875 w 5780875"/>
              <a:gd name="connsiteY1-24" fmla="*/ 0 h 5347153"/>
              <a:gd name="connsiteX2-25" fmla="*/ 5780875 w 5780875"/>
              <a:gd name="connsiteY2-26" fmla="*/ 5347153 h 5347153"/>
              <a:gd name="connsiteX3-27" fmla="*/ 0 w 5780875"/>
              <a:gd name="connsiteY3-28" fmla="*/ 5347153 h 5347153"/>
              <a:gd name="connsiteX4-29" fmla="*/ 0 w 5780875"/>
              <a:gd name="connsiteY4-30" fmla="*/ 0 h 5347153"/>
              <a:gd name="connsiteX5-31" fmla="*/ 699354 w 5780875"/>
              <a:gd name="connsiteY5-32" fmla="*/ 699354 h 5347153"/>
              <a:gd name="connsiteX6-33" fmla="*/ 699354 w 5780875"/>
              <a:gd name="connsiteY6-34" fmla="*/ 4647799 h 5347153"/>
              <a:gd name="connsiteX7-35" fmla="*/ 5082762 w 5780875"/>
              <a:gd name="connsiteY7-36" fmla="*/ 4663144 h 5347153"/>
              <a:gd name="connsiteX8-37" fmla="*/ 5081521 w 5780875"/>
              <a:gd name="connsiteY8-38" fmla="*/ 699354 h 5347153"/>
              <a:gd name="connsiteX9-39" fmla="*/ 699354 w 5780875"/>
              <a:gd name="connsiteY9-40" fmla="*/ 699354 h 5347153"/>
              <a:gd name="connsiteX0-41" fmla="*/ 0 w 5780875"/>
              <a:gd name="connsiteY0-42" fmla="*/ 0 h 5347153"/>
              <a:gd name="connsiteX1-43" fmla="*/ 5780875 w 5780875"/>
              <a:gd name="connsiteY1-44" fmla="*/ 0 h 5347153"/>
              <a:gd name="connsiteX2-45" fmla="*/ 5780875 w 5780875"/>
              <a:gd name="connsiteY2-46" fmla="*/ 5347153 h 5347153"/>
              <a:gd name="connsiteX3-47" fmla="*/ 0 w 5780875"/>
              <a:gd name="connsiteY3-48" fmla="*/ 5347153 h 5347153"/>
              <a:gd name="connsiteX4-49" fmla="*/ 0 w 5780875"/>
              <a:gd name="connsiteY4-50" fmla="*/ 0 h 5347153"/>
              <a:gd name="connsiteX5-51" fmla="*/ 699354 w 5780875"/>
              <a:gd name="connsiteY5-52" fmla="*/ 699354 h 5347153"/>
              <a:gd name="connsiteX6-53" fmla="*/ 699354 w 5780875"/>
              <a:gd name="connsiteY6-54" fmla="*/ 4647799 h 5347153"/>
              <a:gd name="connsiteX7-55" fmla="*/ 5082762 w 5780875"/>
              <a:gd name="connsiteY7-56" fmla="*/ 4663144 h 5347153"/>
              <a:gd name="connsiteX8-57" fmla="*/ 5081521 w 5780875"/>
              <a:gd name="connsiteY8-58" fmla="*/ 699354 h 5347153"/>
              <a:gd name="connsiteX9-59" fmla="*/ 699354 w 5780875"/>
              <a:gd name="connsiteY9-60" fmla="*/ 699354 h 5347153"/>
              <a:gd name="connsiteX0-61" fmla="*/ 0 w 5780875"/>
              <a:gd name="connsiteY0-62" fmla="*/ 0 h 5347153"/>
              <a:gd name="connsiteX1-63" fmla="*/ 5780875 w 5780875"/>
              <a:gd name="connsiteY1-64" fmla="*/ 0 h 5347153"/>
              <a:gd name="connsiteX2-65" fmla="*/ 5780875 w 5780875"/>
              <a:gd name="connsiteY2-66" fmla="*/ 5347153 h 5347153"/>
              <a:gd name="connsiteX3-67" fmla="*/ 0 w 5780875"/>
              <a:gd name="connsiteY3-68" fmla="*/ 5347153 h 5347153"/>
              <a:gd name="connsiteX4-69" fmla="*/ 0 w 5780875"/>
              <a:gd name="connsiteY4-70" fmla="*/ 0 h 5347153"/>
              <a:gd name="connsiteX5-71" fmla="*/ 699354 w 5780875"/>
              <a:gd name="connsiteY5-72" fmla="*/ 699354 h 5347153"/>
              <a:gd name="connsiteX6-73" fmla="*/ 699354 w 5780875"/>
              <a:gd name="connsiteY6-74" fmla="*/ 4647799 h 5347153"/>
              <a:gd name="connsiteX7-75" fmla="*/ 5082762 w 5780875"/>
              <a:gd name="connsiteY7-76" fmla="*/ 4663144 h 5347153"/>
              <a:gd name="connsiteX8-77" fmla="*/ 5081521 w 5780875"/>
              <a:gd name="connsiteY8-78" fmla="*/ 699354 h 5347153"/>
              <a:gd name="connsiteX9-79" fmla="*/ 699354 w 5780875"/>
              <a:gd name="connsiteY9-80" fmla="*/ 699354 h 53471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5780875" h="5347153">
                <a:moveTo>
                  <a:pt x="0" y="0"/>
                </a:moveTo>
                <a:lnTo>
                  <a:pt x="5780875" y="0"/>
                </a:lnTo>
                <a:lnTo>
                  <a:pt x="5780875" y="5347153"/>
                </a:lnTo>
                <a:lnTo>
                  <a:pt x="0" y="5347153"/>
                </a:lnTo>
                <a:lnTo>
                  <a:pt x="0" y="0"/>
                </a:lnTo>
                <a:close/>
                <a:moveTo>
                  <a:pt x="699354" y="699354"/>
                </a:moveTo>
                <a:lnTo>
                  <a:pt x="699354" y="4647799"/>
                </a:lnTo>
                <a:lnTo>
                  <a:pt x="5082762" y="4663144"/>
                </a:lnTo>
                <a:cubicBezTo>
                  <a:pt x="5073209" y="3419845"/>
                  <a:pt x="5081935" y="2020617"/>
                  <a:pt x="5081521" y="699354"/>
                </a:cubicBezTo>
                <a:lnTo>
                  <a:pt x="699354" y="699354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10" name="图文框 9"/>
          <p:cNvSpPr/>
          <p:nvPr/>
        </p:nvSpPr>
        <p:spPr>
          <a:xfrm rot="19177476">
            <a:off x="10595854" y="416131"/>
            <a:ext cx="5780875" cy="5347153"/>
          </a:xfrm>
          <a:prstGeom prst="frame">
            <a:avLst>
              <a:gd name="adj1" fmla="val 13079"/>
            </a:avLst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方正粗倩简体" panose="02010600030101010101" pitchFamily="65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60277" flipH="1">
            <a:off x="9448212" y="722002"/>
            <a:ext cx="208342" cy="8657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78286" flipH="1">
            <a:off x="8658737" y="4439137"/>
            <a:ext cx="739314" cy="1793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60277" flipH="1">
            <a:off x="11040838" y="1586099"/>
            <a:ext cx="208342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78286" flipH="1">
            <a:off x="10659067" y="4068966"/>
            <a:ext cx="918493" cy="216527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11940" y="3235211"/>
            <a:ext cx="5400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2B2E30"/>
                </a:solidFill>
                <a:latin typeface="方正粗倩简体" panose="02010600030101010101" pitchFamily="65" charset="-122"/>
                <a:ea typeface="方正粗倩简体" panose="02010600030101010101" pitchFamily="65" charset="-122"/>
                <a:cs typeface="文鼎霹靂體" panose="02010609010101010101" pitchFamily="49" charset="-120"/>
              </a:rPr>
              <a:t>新生入学教育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767408" y="5170898"/>
            <a:ext cx="1656184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4361113" y="5202561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2394514" y="5106854"/>
            <a:ext cx="121200" cy="121200"/>
          </a:xfrm>
          <a:prstGeom prst="ellips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239913" y="5145405"/>
            <a:ext cx="121200" cy="121200"/>
          </a:xfrm>
          <a:prstGeom prst="ellips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20" name="矩形 19"/>
          <p:cNvSpPr/>
          <p:nvPr/>
        </p:nvSpPr>
        <p:spPr>
          <a:xfrm rot="2289162">
            <a:off x="7081963" y="4342954"/>
            <a:ext cx="1315840" cy="131584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38721" y="5375794"/>
            <a:ext cx="645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2018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12661" y="4915419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charset="-122"/>
                <a:ea typeface="华文楷体" panose="02010600040101010101" charset="-122"/>
              </a:rPr>
              <a:t>教务处 </a:t>
            </a:r>
            <a:endParaRPr lang="zh-CN" altLang="en-US" sz="2400" b="1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1026" name="Picture 2" descr="C:\Users\kfdx\Desktop\经常性所需\城职院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4" y="247974"/>
            <a:ext cx="4290618" cy="907159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1784632" y="5661248"/>
            <a:ext cx="407368" cy="72008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783632" y="5021402"/>
            <a:ext cx="1728192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519936" y="5021402"/>
            <a:ext cx="1296144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824192" y="5021402"/>
            <a:ext cx="1728192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4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5" name="矩形 4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4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9" name="矩形 8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文本框 6"/>
            <p:cNvSpPr txBox="1"/>
            <p:nvPr/>
          </p:nvSpPr>
          <p:spPr>
            <a:xfrm>
              <a:off x="929426" y="533872"/>
              <a:ext cx="172819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</a:t>
              </a:r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pic>
        <p:nvPicPr>
          <p:cNvPr id="1025" name="Picture 1" descr="C:\Users\kfdx\AppData\Roaming\Tencent\Users\1163441313\QQ\WinTemp\RichOle\9%EF5LC]N8JI7RV5[N}HID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07" y="1950187"/>
            <a:ext cx="11012361" cy="373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4527749" y="1327246"/>
            <a:ext cx="2646878" cy="52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（个人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核对）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584" y="1327246"/>
            <a:ext cx="280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、基本信息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6724650" y="4590870"/>
            <a:ext cx="3341358" cy="998370"/>
          </a:xfrm>
          <a:prstGeom prst="wedgeRoundRectCallout">
            <a:avLst>
              <a:gd name="adj1" fmla="val -48192"/>
              <a:gd name="adj2" fmla="val -7950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如果同学们发现信息与本人不符，一定要及时反馈给学院，与相关部门联系，很重要。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1784632" y="5661248"/>
            <a:ext cx="407368" cy="72008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783632" y="5021402"/>
            <a:ext cx="1728192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519936" y="5021402"/>
            <a:ext cx="1296144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824192" y="5021402"/>
            <a:ext cx="1728192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4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5" name="矩形 4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4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9" name="矩形 8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文本框 6"/>
            <p:cNvSpPr txBox="1"/>
            <p:nvPr/>
          </p:nvSpPr>
          <p:spPr>
            <a:xfrm>
              <a:off x="929426" y="533872"/>
              <a:ext cx="172819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</a:t>
              </a:r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4835515" y="1327246"/>
            <a:ext cx="2031325" cy="52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（公告查看）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584" y="1327246"/>
            <a:ext cx="280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、基本信息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7"/>
          <a:stretch/>
        </p:blipFill>
        <p:spPr bwMode="auto">
          <a:xfrm>
            <a:off x="359829" y="2138424"/>
            <a:ext cx="11616358" cy="343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圆角矩形标注 20"/>
          <p:cNvSpPr/>
          <p:nvPr/>
        </p:nvSpPr>
        <p:spPr>
          <a:xfrm>
            <a:off x="7968208" y="4569117"/>
            <a:ext cx="2388498" cy="904570"/>
          </a:xfrm>
          <a:prstGeom prst="wedgeRoundRectCallout">
            <a:avLst>
              <a:gd name="adj1" fmla="val -55770"/>
              <a:gd name="adj2" fmla="val -6861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此处可以查看教务处部分相关通知。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1784632" y="5661248"/>
            <a:ext cx="407368" cy="72008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783632" y="5021402"/>
            <a:ext cx="1728192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496093" y="5009942"/>
            <a:ext cx="1296144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824192" y="5021402"/>
            <a:ext cx="1728192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4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5" name="矩形 4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4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9" name="矩形 8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文本框 6"/>
            <p:cNvSpPr txBox="1"/>
            <p:nvPr/>
          </p:nvSpPr>
          <p:spPr>
            <a:xfrm>
              <a:off x="929426" y="533872"/>
              <a:ext cx="172819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</a:t>
              </a:r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4835515" y="1327246"/>
            <a:ext cx="2031325" cy="52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（公告查看）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584" y="1327246"/>
            <a:ext cx="280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、基本信息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110" r="37100"/>
          <a:stretch/>
        </p:blipFill>
        <p:spPr bwMode="auto">
          <a:xfrm>
            <a:off x="301462" y="2492896"/>
            <a:ext cx="11335075" cy="220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圆角矩形标注 20"/>
          <p:cNvSpPr/>
          <p:nvPr/>
        </p:nvSpPr>
        <p:spPr>
          <a:xfrm>
            <a:off x="1793081" y="4396302"/>
            <a:ext cx="5760640" cy="1192938"/>
          </a:xfrm>
          <a:prstGeom prst="wedgeRoundRectCallout">
            <a:avLst>
              <a:gd name="adj1" fmla="val 35045"/>
              <a:gd name="adj2" fmla="val -9964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新生第一学期不选修素质公选课，这里主要是提醒一下，素质公选课的上课时间截止前，一定要完成考试。（每个学期的时间不完全一样）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切记！切记！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5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1784632" y="5661248"/>
            <a:ext cx="407368" cy="72008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783632" y="5021402"/>
            <a:ext cx="1728192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519936" y="5021402"/>
            <a:ext cx="1296144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824192" y="5021402"/>
            <a:ext cx="1728192" cy="567838"/>
          </a:xfrm>
          <a:prstGeom prst="rect">
            <a:avLst/>
          </a:prstGeom>
          <a:noFill/>
        </p:spPr>
        <p:txBody>
          <a:bodyPr wrap="square" lIns="90000" tIns="46800" rIns="900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4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5" name="矩形 4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4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9" name="矩形 8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文本框 6"/>
            <p:cNvSpPr txBox="1"/>
            <p:nvPr/>
          </p:nvSpPr>
          <p:spPr>
            <a:xfrm>
              <a:off x="929426" y="533872"/>
              <a:ext cx="172819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</a:t>
              </a:r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4835522" y="1327246"/>
            <a:ext cx="2031325" cy="52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（密码修改）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584" y="1327246"/>
            <a:ext cx="280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、基本信息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b="36095"/>
          <a:stretch/>
        </p:blipFill>
        <p:spPr bwMode="auto">
          <a:xfrm>
            <a:off x="263352" y="2204864"/>
            <a:ext cx="11521280" cy="229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圆角矩形标注 20"/>
          <p:cNvSpPr/>
          <p:nvPr/>
        </p:nvSpPr>
        <p:spPr>
          <a:xfrm>
            <a:off x="7896200" y="3903176"/>
            <a:ext cx="3240360" cy="1192938"/>
          </a:xfrm>
          <a:prstGeom prst="wedgeRoundRectCallout">
            <a:avLst>
              <a:gd name="adj1" fmla="val -48408"/>
              <a:gd name="adj2" fmla="val -8417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首次登录系统时需要修改密码，密码不能设置为</a:t>
            </a:r>
            <a:r>
              <a:rPr lang="en-US" altLang="zh-CN" dirty="0">
                <a:solidFill>
                  <a:srgbClr val="FF0000"/>
                </a:solidFill>
              </a:rPr>
              <a:t>888888</a:t>
            </a:r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6</a:t>
            </a:r>
            <a:r>
              <a:rPr lang="zh-CN" altLang="en-US" dirty="0">
                <a:solidFill>
                  <a:srgbClr val="FF0000"/>
                </a:solidFill>
              </a:rPr>
              <a:t>个</a:t>
            </a:r>
            <a:r>
              <a:rPr lang="en-US" altLang="zh-CN" dirty="0">
                <a:solidFill>
                  <a:srgbClr val="FF0000"/>
                </a:solidFill>
              </a:rPr>
              <a:t>8</a:t>
            </a:r>
            <a:r>
              <a:rPr lang="zh-CN" altLang="en-US" dirty="0">
                <a:solidFill>
                  <a:srgbClr val="FF0000"/>
                </a:solidFill>
              </a:rPr>
              <a:t>为重置初始密码）</a:t>
            </a:r>
          </a:p>
        </p:txBody>
      </p:sp>
    </p:spTree>
    <p:extLst>
      <p:ext uri="{BB962C8B-B14F-4D97-AF65-F5344CB8AC3E}">
        <p14:creationId xmlns:p14="http://schemas.microsoft.com/office/powerpoint/2010/main" val="705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1784632" y="5661248"/>
            <a:ext cx="407368" cy="72008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79" name="KSO_GT1"/>
          <p:cNvSpPr txBox="1"/>
          <p:nvPr/>
        </p:nvSpPr>
        <p:spPr>
          <a:xfrm>
            <a:off x="-664225" y="1125538"/>
            <a:ext cx="247283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2800" b="1" kern="0" dirty="0" smtClean="0">
                <a:solidFill>
                  <a:schemeClr val="accent2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2.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zh-CN" alt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课</a:t>
            </a:r>
            <a:endParaRPr lang="en-US" altLang="zh-CN" sz="2800" b="1" kern="0" dirty="0" smtClean="0">
              <a:solidFill>
                <a:schemeClr val="accent2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zh-CN" alt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表</a:t>
            </a:r>
            <a:endParaRPr lang="en-US" altLang="zh-CN" sz="2800" b="1" kern="0" dirty="0" smtClean="0">
              <a:solidFill>
                <a:schemeClr val="accent2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zh-CN" alt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查</a:t>
            </a:r>
            <a:endParaRPr lang="en-US" altLang="zh-CN" sz="2800" b="1" kern="0" dirty="0" smtClean="0">
              <a:solidFill>
                <a:schemeClr val="accent2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zh-CN" alt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询</a:t>
            </a:r>
            <a:endParaRPr lang="zh-CN" altLang="en-US" sz="2800" b="1" kern="0" dirty="0">
              <a:solidFill>
                <a:schemeClr val="accent2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38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39" name="矩形 38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4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8" name="矩形 7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929426" y="53387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298666"/>
            <a:ext cx="8352928" cy="445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圆角矩形标注 17"/>
          <p:cNvSpPr/>
          <p:nvPr/>
        </p:nvSpPr>
        <p:spPr>
          <a:xfrm>
            <a:off x="7752184" y="4141847"/>
            <a:ext cx="1296144" cy="511289"/>
          </a:xfrm>
          <a:prstGeom prst="wedgeRoundRectCallout">
            <a:avLst>
              <a:gd name="adj1" fmla="val -69002"/>
              <a:gd name="adj2" fmla="val -74681"/>
              <a:gd name="adj3" fmla="val 16667"/>
            </a:avLst>
          </a:prstGeom>
          <a:noFill/>
          <a:ln w="1270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835525" y="3637791"/>
            <a:ext cx="2592288" cy="1519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摄像技术与艺术◇龚亦民◇东实验楼</a:t>
            </a:r>
            <a:r>
              <a:rPr lang="en-US" altLang="zh-CN" dirty="0" smtClean="0">
                <a:solidFill>
                  <a:srgbClr val="FF0000"/>
                </a:solidFill>
              </a:rPr>
              <a:t>505</a:t>
            </a:r>
            <a:r>
              <a:rPr lang="zh-CN" altLang="en-US" dirty="0" smtClean="0">
                <a:solidFill>
                  <a:srgbClr val="FF0000"/>
                </a:solidFill>
              </a:rPr>
              <a:t>摄像实验室◇</a:t>
            </a:r>
            <a:r>
              <a:rPr lang="en-US" altLang="zh-CN" dirty="0" smtClean="0">
                <a:solidFill>
                  <a:srgbClr val="FF0000"/>
                </a:solidFill>
              </a:rPr>
              <a:t>9-12{12}17</a:t>
            </a:r>
            <a:r>
              <a:rPr lang="zh-CN" altLang="en-US" dirty="0" smtClean="0">
                <a:solidFill>
                  <a:srgbClr val="FF0000"/>
                </a:solidFill>
              </a:rPr>
              <a:t>广播影视节目制作；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0" name="任意多边形 17"/>
          <p:cNvSpPr>
            <a:spLocks noChangeArrowheads="1"/>
          </p:cNvSpPr>
          <p:nvPr/>
        </p:nvSpPr>
        <p:spPr bwMode="auto">
          <a:xfrm>
            <a:off x="4526633" y="2276872"/>
            <a:ext cx="3275012" cy="431800"/>
          </a:xfrm>
          <a:custGeom>
            <a:avLst/>
            <a:gdLst>
              <a:gd name="T0" fmla="*/ 27362 w 3275513"/>
              <a:gd name="T1" fmla="*/ 0 h 431880"/>
              <a:gd name="T2" fmla="*/ 3057705 w 3275513"/>
              <a:gd name="T3" fmla="*/ 0 h 431880"/>
              <a:gd name="T4" fmla="*/ 3273513 w 3275513"/>
              <a:gd name="T5" fmla="*/ 215780 h 431880"/>
              <a:gd name="T6" fmla="*/ 3057705 w 3275513"/>
              <a:gd name="T7" fmla="*/ 431560 h 431880"/>
              <a:gd name="T8" fmla="*/ 872898 w 3275513"/>
              <a:gd name="T9" fmla="*/ 431560 h 431880"/>
              <a:gd name="T10" fmla="*/ 803763 w 3275513"/>
              <a:gd name="T11" fmla="*/ 355504 h 431880"/>
              <a:gd name="T12" fmla="*/ 69507 w 3275513"/>
              <a:gd name="T13" fmla="*/ 6267 h 431880"/>
              <a:gd name="T14" fmla="*/ 0 w 3275513"/>
              <a:gd name="T15" fmla="*/ 2756 h 4318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75513"/>
              <a:gd name="T25" fmla="*/ 0 h 431880"/>
              <a:gd name="T26" fmla="*/ 3275513 w 3275513"/>
              <a:gd name="T27" fmla="*/ 431880 h 4318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75513" h="431880">
                <a:moveTo>
                  <a:pt x="27379" y="0"/>
                </a:moveTo>
                <a:lnTo>
                  <a:pt x="3059573" y="0"/>
                </a:lnTo>
                <a:cubicBezTo>
                  <a:pt x="3178833" y="0"/>
                  <a:pt x="3275513" y="96680"/>
                  <a:pt x="3275513" y="215940"/>
                </a:cubicBezTo>
                <a:cubicBezTo>
                  <a:pt x="3275513" y="335200"/>
                  <a:pt x="3178833" y="431880"/>
                  <a:pt x="3059573" y="431880"/>
                </a:cubicBezTo>
                <a:lnTo>
                  <a:pt x="873431" y="431880"/>
                </a:lnTo>
                <a:lnTo>
                  <a:pt x="804255" y="355768"/>
                </a:lnTo>
                <a:cubicBezTo>
                  <a:pt x="611921" y="163433"/>
                  <a:pt x="355385" y="35300"/>
                  <a:pt x="69551" y="6272"/>
                </a:cubicBezTo>
                <a:lnTo>
                  <a:pt x="0" y="2760"/>
                </a:lnTo>
                <a:lnTo>
                  <a:pt x="27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学业成绩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1" name="任意多边形 18"/>
          <p:cNvSpPr>
            <a:spLocks noChangeArrowheads="1"/>
          </p:cNvSpPr>
          <p:nvPr/>
        </p:nvSpPr>
        <p:spPr bwMode="auto">
          <a:xfrm>
            <a:off x="983432" y="4293369"/>
            <a:ext cx="3279775" cy="431800"/>
          </a:xfrm>
          <a:custGeom>
            <a:avLst/>
            <a:gdLst>
              <a:gd name="T0" fmla="*/ 216068 w 3279285"/>
              <a:gd name="T1" fmla="*/ 0 h 431880"/>
              <a:gd name="T2" fmla="*/ 2354437 w 3279285"/>
              <a:gd name="T3" fmla="*/ 0 h 431880"/>
              <a:gd name="T4" fmla="*/ 2423655 w 3279285"/>
              <a:gd name="T5" fmla="*/ 76057 h 431880"/>
              <a:gd name="T6" fmla="*/ 3158797 w 3279285"/>
              <a:gd name="T7" fmla="*/ 425293 h 431880"/>
              <a:gd name="T8" fmla="*/ 3281245 w 3279285"/>
              <a:gd name="T9" fmla="*/ 431469 h 431880"/>
              <a:gd name="T10" fmla="*/ 3280335 w 3279285"/>
              <a:gd name="T11" fmla="*/ 431560 h 431880"/>
              <a:gd name="T12" fmla="*/ 216068 w 3279285"/>
              <a:gd name="T13" fmla="*/ 431560 h 431880"/>
              <a:gd name="T14" fmla="*/ 0 w 3279285"/>
              <a:gd name="T15" fmla="*/ 215780 h 431880"/>
              <a:gd name="T16" fmla="*/ 216068 w 3279285"/>
              <a:gd name="T17" fmla="*/ 0 h 4318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9285"/>
              <a:gd name="T28" fmla="*/ 0 h 431880"/>
              <a:gd name="T29" fmla="*/ 3279285 w 3279285"/>
              <a:gd name="T30" fmla="*/ 431880 h 4318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9285" h="431880">
                <a:moveTo>
                  <a:pt x="215940" y="0"/>
                </a:moveTo>
                <a:lnTo>
                  <a:pt x="2353030" y="0"/>
                </a:lnTo>
                <a:lnTo>
                  <a:pt x="2422207" y="76114"/>
                </a:lnTo>
                <a:cubicBezTo>
                  <a:pt x="2614541" y="268448"/>
                  <a:pt x="2871077" y="396581"/>
                  <a:pt x="3156910" y="425609"/>
                </a:cubicBezTo>
                <a:lnTo>
                  <a:pt x="3279285" y="431789"/>
                </a:lnTo>
                <a:lnTo>
                  <a:pt x="3278375" y="431880"/>
                </a:lnTo>
                <a:lnTo>
                  <a:pt x="215940" y="431880"/>
                </a:lnTo>
                <a:cubicBezTo>
                  <a:pt x="96680" y="431880"/>
                  <a:pt x="0" y="335200"/>
                  <a:pt x="0" y="215940"/>
                </a:cubicBezTo>
                <a:cubicBezTo>
                  <a:pt x="0" y="96680"/>
                  <a:pt x="96680" y="0"/>
                  <a:pt x="2159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等级考试成绩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2" name="同心圆 29"/>
          <p:cNvSpPr>
            <a:spLocks noChangeArrowheads="1"/>
          </p:cNvSpPr>
          <p:nvPr/>
        </p:nvSpPr>
        <p:spPr bwMode="auto">
          <a:xfrm>
            <a:off x="3193231" y="2420119"/>
            <a:ext cx="2376165" cy="2179638"/>
          </a:xfrm>
          <a:custGeom>
            <a:avLst/>
            <a:gdLst>
              <a:gd name="T0" fmla="*/ 1089025 w 2178050"/>
              <a:gd name="T1" fmla="*/ 0 h 2179637"/>
              <a:gd name="T2" fmla="*/ 318968 w 2178050"/>
              <a:gd name="T3" fmla="*/ 319200 h 2179637"/>
              <a:gd name="T4" fmla="*/ 0 w 2178050"/>
              <a:gd name="T5" fmla="*/ 1089818 h 2179637"/>
              <a:gd name="T6" fmla="*/ 318968 w 2178050"/>
              <a:gd name="T7" fmla="*/ 1860436 h 2179637"/>
              <a:gd name="T8" fmla="*/ 1089025 w 2178050"/>
              <a:gd name="T9" fmla="*/ 2179637 h 2179637"/>
              <a:gd name="T10" fmla="*/ 1859081 w 2178050"/>
              <a:gd name="T11" fmla="*/ 1860436 h 2179637"/>
              <a:gd name="T12" fmla="*/ 2178050 w 2178050"/>
              <a:gd name="T13" fmla="*/ 1089818 h 2179637"/>
              <a:gd name="T14" fmla="*/ 1859081 w 2178050"/>
              <a:gd name="T15" fmla="*/ 319200 h 2179637"/>
              <a:gd name="T16" fmla="*/ 16200000 60000 65536"/>
              <a:gd name="T17" fmla="*/ 16200000 60000 65536"/>
              <a:gd name="T18" fmla="*/ 10800000 60000 65536"/>
              <a:gd name="T19" fmla="*/ 5400000 60000 65536"/>
              <a:gd name="T20" fmla="*/ 5400000 60000 65536"/>
              <a:gd name="T21" fmla="*/ 5400000 60000 65536"/>
              <a:gd name="T22" fmla="*/ 0 60000 65536"/>
              <a:gd name="T23" fmla="*/ 16200000 60000 65536"/>
              <a:gd name="T24" fmla="*/ 0 w 2178050"/>
              <a:gd name="T25" fmla="*/ 0 h 2179637"/>
              <a:gd name="T26" fmla="*/ 2178050 w 2178050"/>
              <a:gd name="T27" fmla="*/ 2179637 h 21796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78050" h="2179637">
                <a:moveTo>
                  <a:pt x="0" y="1089818"/>
                </a:moveTo>
                <a:cubicBezTo>
                  <a:pt x="0" y="487928"/>
                  <a:pt x="487573" y="0"/>
                  <a:pt x="1089025" y="0"/>
                </a:cubicBezTo>
                <a:cubicBezTo>
                  <a:pt x="1690477" y="0"/>
                  <a:pt x="2178050" y="487928"/>
                  <a:pt x="2178050" y="1089818"/>
                </a:cubicBezTo>
                <a:cubicBezTo>
                  <a:pt x="2178050" y="1691708"/>
                  <a:pt x="1690477" y="2179636"/>
                  <a:pt x="1089025" y="2179636"/>
                </a:cubicBezTo>
                <a:cubicBezTo>
                  <a:pt x="487573" y="2179636"/>
                  <a:pt x="0" y="1691708"/>
                  <a:pt x="0" y="1089818"/>
                </a:cubicBezTo>
                <a:close/>
                <a:moveTo>
                  <a:pt x="137805" y="1089818"/>
                </a:moveTo>
                <a:cubicBezTo>
                  <a:pt x="137805" y="1615600"/>
                  <a:pt x="563680" y="2041831"/>
                  <a:pt x="1089024" y="2041831"/>
                </a:cubicBezTo>
                <a:cubicBezTo>
                  <a:pt x="1614368" y="2041831"/>
                  <a:pt x="2040243" y="1615600"/>
                  <a:pt x="2040243" y="1089818"/>
                </a:cubicBezTo>
                <a:cubicBezTo>
                  <a:pt x="2040243" y="564036"/>
                  <a:pt x="1614368" y="137805"/>
                  <a:pt x="1089024" y="137805"/>
                </a:cubicBezTo>
                <a:cubicBezTo>
                  <a:pt x="563680" y="137805"/>
                  <a:pt x="137805" y="564036"/>
                  <a:pt x="137805" y="10898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2800" dirty="0" smtClean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、成绩查询</a:t>
            </a:r>
            <a:endParaRPr lang="zh-CN" altLang="en-US" sz="2800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1784013" y="5661025"/>
            <a:ext cx="407987" cy="7207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ea typeface="方正粗倩简体" panose="02010600030101010101" pitchFamily="65" charset="-122"/>
            </a:endParaRPr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38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39" name="矩形 38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4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47" name="矩形 46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929426" y="53387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178775" y="342900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         成绩查询可以查到自己已取得并及格的成绩，历年没有通过的成绩，还有后期将要上的课程。</a:t>
            </a:r>
            <a:endParaRPr lang="en-US" altLang="zh-CN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并且可以查询毕业学分要求和已经获得的学分情况。</a:t>
            </a:r>
            <a:endParaRPr lang="zh-CN" altLang="zh-CN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1784013" y="5661025"/>
            <a:ext cx="407987" cy="7207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38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39" name="矩形 38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b="1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47" name="矩形 46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929426" y="53387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5" y="332656"/>
            <a:ext cx="11333556" cy="54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圆角矩形标注 15"/>
          <p:cNvSpPr/>
          <p:nvPr/>
        </p:nvSpPr>
        <p:spPr>
          <a:xfrm>
            <a:off x="4709584" y="3861048"/>
            <a:ext cx="3240360" cy="1192938"/>
          </a:xfrm>
          <a:prstGeom prst="wedgeRoundRectCallout">
            <a:avLst>
              <a:gd name="adj1" fmla="val 42762"/>
              <a:gd name="adj2" fmla="val -1136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正考，补考，重修成绩在成绩单上都是有相应标注的，同学们一定要争取通过正考。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999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1784013" y="5661025"/>
            <a:ext cx="407987" cy="7207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38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39" name="矩形 38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b="1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47" name="矩形 46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929426" y="53387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" y="404664"/>
            <a:ext cx="11598328" cy="533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9192344" y="1844824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标注 17"/>
          <p:cNvSpPr/>
          <p:nvPr/>
        </p:nvSpPr>
        <p:spPr>
          <a:xfrm>
            <a:off x="2738591" y="3506538"/>
            <a:ext cx="1553445" cy="1559119"/>
          </a:xfrm>
          <a:prstGeom prst="wedgeRoundRectCallout">
            <a:avLst>
              <a:gd name="adj1" fmla="val -54634"/>
              <a:gd name="adj2" fmla="val -7684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没有显示学年学期的课程代表还</a:t>
            </a:r>
            <a:r>
              <a:rPr lang="zh-CN" altLang="en-US" dirty="0" smtClean="0">
                <a:solidFill>
                  <a:srgbClr val="FF0000"/>
                </a:solidFill>
              </a:rPr>
              <a:t>没开课，</a:t>
            </a:r>
            <a:r>
              <a:rPr lang="zh-CN" altLang="en-US" dirty="0">
                <a:solidFill>
                  <a:srgbClr val="FF0000"/>
                </a:solidFill>
              </a:rPr>
              <a:t>是计划内的课程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88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1784013" y="5661025"/>
            <a:ext cx="407987" cy="7207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38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39" name="矩形 38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b="1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47" name="矩形 46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929426" y="53387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/>
        </p:blipFill>
        <p:spPr bwMode="auto">
          <a:xfrm>
            <a:off x="335360" y="1504576"/>
            <a:ext cx="11549980" cy="348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圆角矩形 17"/>
          <p:cNvSpPr/>
          <p:nvPr/>
        </p:nvSpPr>
        <p:spPr>
          <a:xfrm>
            <a:off x="2063552" y="4203410"/>
            <a:ext cx="7632848" cy="79208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3000375" y="5371977"/>
            <a:ext cx="6191969" cy="1009773"/>
          </a:xfrm>
          <a:prstGeom prst="wedgeRoundRectCallout">
            <a:avLst>
              <a:gd name="adj1" fmla="val 5183"/>
              <a:gd name="adj2" fmla="val -8076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毕业的学分要求和技能</a:t>
            </a:r>
            <a:r>
              <a:rPr lang="zh-CN" altLang="en-US" dirty="0">
                <a:solidFill>
                  <a:srgbClr val="FF0000"/>
                </a:solidFill>
              </a:rPr>
              <a:t>证书要求，以人才培养方案为准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此处可以看到已取得学分情况，对照毕业要求，可以知道自己还有哪些不达标。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041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1784013" y="5661025"/>
            <a:ext cx="407987" cy="7207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38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39" name="矩形 38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b="1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47" name="矩形 46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929426" y="53387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462139"/>
            <a:ext cx="11825270" cy="414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圆角矩形标注 15"/>
          <p:cNvSpPr/>
          <p:nvPr/>
        </p:nvSpPr>
        <p:spPr>
          <a:xfrm>
            <a:off x="5047992" y="3429000"/>
            <a:ext cx="3744367" cy="1009773"/>
          </a:xfrm>
          <a:prstGeom prst="wedgeRoundRectCallout">
            <a:avLst>
              <a:gd name="adj1" fmla="val 5183"/>
              <a:gd name="adj2" fmla="val -8076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此处查看的时历次等级考试成绩，参加了几次可以查询到几次。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887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60648"/>
            <a:ext cx="1271464" cy="432048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3472" y="260648"/>
            <a:ext cx="72008" cy="432048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0796" y="464299"/>
            <a:ext cx="63624" cy="224408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59496" y="188640"/>
            <a:ext cx="2751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方正粗倩简体" panose="02010600030101010101" pitchFamily="65" charset="-122"/>
                <a:ea typeface="方正粗倩简体" panose="02010600030101010101" pitchFamily="65" charset="-122"/>
              </a:rPr>
              <a:t>目录</a:t>
            </a:r>
          </a:p>
        </p:txBody>
      </p:sp>
      <p:sp>
        <p:nvSpPr>
          <p:cNvPr id="17" name="矩形 16"/>
          <p:cNvSpPr/>
          <p:nvPr/>
        </p:nvSpPr>
        <p:spPr>
          <a:xfrm>
            <a:off x="4003040" y="2277110"/>
            <a:ext cx="3489960" cy="72009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98027" y="2276872"/>
            <a:ext cx="869002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33" y="2312876"/>
            <a:ext cx="689068" cy="64899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000500" y="3215640"/>
            <a:ext cx="3502025" cy="72009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98027" y="3215491"/>
            <a:ext cx="869002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1A3D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62" y="3287499"/>
            <a:ext cx="533235" cy="5466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7104112" y="5949280"/>
            <a:ext cx="1080120" cy="620688"/>
          </a:xfrm>
          <a:prstGeom prst="rect">
            <a:avLst/>
          </a:prstGeom>
          <a:solidFill>
            <a:srgbClr val="E8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21"/>
          <p:cNvSpPr txBox="1">
            <a:spLocks noChangeArrowheads="1"/>
          </p:cNvSpPr>
          <p:nvPr/>
        </p:nvSpPr>
        <p:spPr bwMode="auto">
          <a:xfrm>
            <a:off x="5028564" y="2408640"/>
            <a:ext cx="380272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引        言</a:t>
            </a:r>
          </a:p>
        </p:txBody>
      </p:sp>
      <p:sp>
        <p:nvSpPr>
          <p:cNvPr id="34" name="文本框 22"/>
          <p:cNvSpPr txBox="1">
            <a:spLocks noChangeArrowheads="1"/>
          </p:cNvSpPr>
          <p:nvPr/>
        </p:nvSpPr>
        <p:spPr bwMode="auto">
          <a:xfrm>
            <a:off x="5028564" y="3349308"/>
            <a:ext cx="380272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教务管理系统</a:t>
            </a:r>
          </a:p>
        </p:txBody>
      </p:sp>
      <p:sp>
        <p:nvSpPr>
          <p:cNvPr id="15" name="矩形 14"/>
          <p:cNvSpPr/>
          <p:nvPr/>
        </p:nvSpPr>
        <p:spPr>
          <a:xfrm>
            <a:off x="3987165" y="4077335"/>
            <a:ext cx="3515995" cy="72009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84156" y="4077072"/>
            <a:ext cx="869002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1A3D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91" y="4149080"/>
            <a:ext cx="533235" cy="5466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文本框 22"/>
          <p:cNvSpPr txBox="1">
            <a:spLocks noChangeArrowheads="1"/>
          </p:cNvSpPr>
          <p:nvPr/>
        </p:nvSpPr>
        <p:spPr bwMode="auto">
          <a:xfrm>
            <a:off x="5014595" y="4210685"/>
            <a:ext cx="37217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课堂行为规范</a:t>
            </a:r>
          </a:p>
        </p:txBody>
      </p:sp>
    </p:spTree>
    <p:extLst>
      <p:ext uri="{BB962C8B-B14F-4D97-AF65-F5344CB8AC3E}">
        <p14:creationId xmlns:p14="http://schemas.microsoft.com/office/powerpoint/2010/main" val="373365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2" name="同心圆 29"/>
          <p:cNvSpPr>
            <a:spLocks noChangeArrowheads="1"/>
          </p:cNvSpPr>
          <p:nvPr/>
        </p:nvSpPr>
        <p:spPr bwMode="auto">
          <a:xfrm>
            <a:off x="1541785" y="1916832"/>
            <a:ext cx="2376165" cy="2179638"/>
          </a:xfrm>
          <a:custGeom>
            <a:avLst/>
            <a:gdLst>
              <a:gd name="T0" fmla="*/ 1089025 w 2178050"/>
              <a:gd name="T1" fmla="*/ 0 h 2179637"/>
              <a:gd name="T2" fmla="*/ 318968 w 2178050"/>
              <a:gd name="T3" fmla="*/ 319200 h 2179637"/>
              <a:gd name="T4" fmla="*/ 0 w 2178050"/>
              <a:gd name="T5" fmla="*/ 1089818 h 2179637"/>
              <a:gd name="T6" fmla="*/ 318968 w 2178050"/>
              <a:gd name="T7" fmla="*/ 1860436 h 2179637"/>
              <a:gd name="T8" fmla="*/ 1089025 w 2178050"/>
              <a:gd name="T9" fmla="*/ 2179637 h 2179637"/>
              <a:gd name="T10" fmla="*/ 1859081 w 2178050"/>
              <a:gd name="T11" fmla="*/ 1860436 h 2179637"/>
              <a:gd name="T12" fmla="*/ 2178050 w 2178050"/>
              <a:gd name="T13" fmla="*/ 1089818 h 2179637"/>
              <a:gd name="T14" fmla="*/ 1859081 w 2178050"/>
              <a:gd name="T15" fmla="*/ 319200 h 2179637"/>
              <a:gd name="T16" fmla="*/ 16200000 60000 65536"/>
              <a:gd name="T17" fmla="*/ 16200000 60000 65536"/>
              <a:gd name="T18" fmla="*/ 10800000 60000 65536"/>
              <a:gd name="T19" fmla="*/ 5400000 60000 65536"/>
              <a:gd name="T20" fmla="*/ 5400000 60000 65536"/>
              <a:gd name="T21" fmla="*/ 5400000 60000 65536"/>
              <a:gd name="T22" fmla="*/ 0 60000 65536"/>
              <a:gd name="T23" fmla="*/ 16200000 60000 65536"/>
              <a:gd name="T24" fmla="*/ 0 w 2178050"/>
              <a:gd name="T25" fmla="*/ 0 h 2179637"/>
              <a:gd name="T26" fmla="*/ 2178050 w 2178050"/>
              <a:gd name="T27" fmla="*/ 2179637 h 21796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78050" h="2179637">
                <a:moveTo>
                  <a:pt x="0" y="1089818"/>
                </a:moveTo>
                <a:cubicBezTo>
                  <a:pt x="0" y="487928"/>
                  <a:pt x="487573" y="0"/>
                  <a:pt x="1089025" y="0"/>
                </a:cubicBezTo>
                <a:cubicBezTo>
                  <a:pt x="1690477" y="0"/>
                  <a:pt x="2178050" y="487928"/>
                  <a:pt x="2178050" y="1089818"/>
                </a:cubicBezTo>
                <a:cubicBezTo>
                  <a:pt x="2178050" y="1691708"/>
                  <a:pt x="1690477" y="2179636"/>
                  <a:pt x="1089025" y="2179636"/>
                </a:cubicBezTo>
                <a:cubicBezTo>
                  <a:pt x="487573" y="2179636"/>
                  <a:pt x="0" y="1691708"/>
                  <a:pt x="0" y="1089818"/>
                </a:cubicBezTo>
                <a:close/>
                <a:moveTo>
                  <a:pt x="137805" y="1089818"/>
                </a:moveTo>
                <a:cubicBezTo>
                  <a:pt x="137805" y="1615600"/>
                  <a:pt x="563680" y="2041831"/>
                  <a:pt x="1089024" y="2041831"/>
                </a:cubicBezTo>
                <a:cubicBezTo>
                  <a:pt x="1614368" y="2041831"/>
                  <a:pt x="2040243" y="1615600"/>
                  <a:pt x="2040243" y="1089818"/>
                </a:cubicBezTo>
                <a:cubicBezTo>
                  <a:pt x="2040243" y="564036"/>
                  <a:pt x="1614368" y="137805"/>
                  <a:pt x="1089024" y="137805"/>
                </a:cubicBezTo>
                <a:cubicBezTo>
                  <a:pt x="563680" y="137805"/>
                  <a:pt x="137805" y="564036"/>
                  <a:pt x="137805" y="10898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2800" dirty="0" smtClean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、成绩</a:t>
            </a:r>
            <a:endParaRPr lang="en-US" altLang="zh-CN" sz="2800" dirty="0" smtClean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2800" dirty="0" smtClean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更改申请</a:t>
            </a:r>
            <a:endParaRPr lang="zh-CN" altLang="en-US" sz="2800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1784013" y="5661025"/>
            <a:ext cx="407987" cy="7207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ea typeface="方正粗倩简体" panose="02010600030101010101" pitchFamily="65" charset="-122"/>
            </a:endParaRPr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38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39" name="矩形 38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4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47" name="矩形 46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929426" y="53387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83832" y="2060848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zh-CN" altLang="zh-CN" dirty="0" smtClean="0">
                <a:solidFill>
                  <a:schemeClr val="accent3">
                    <a:lumMod val="50000"/>
                  </a:schemeClr>
                </a:solidFill>
              </a:rPr>
              <a:t>如</a:t>
            </a:r>
            <a:r>
              <a:rPr lang="zh-CN" altLang="zh-CN" dirty="0">
                <a:solidFill>
                  <a:schemeClr val="accent3">
                    <a:lumMod val="50000"/>
                  </a:schemeClr>
                </a:solidFill>
              </a:rPr>
              <a:t>对课程成绩有异议并且理由充分，可到所在学院领取“</a:t>
            </a:r>
            <a:r>
              <a:rPr lang="zh-CN" altLang="zh-CN" dirty="0">
                <a:solidFill>
                  <a:srgbClr val="FF0000"/>
                </a:solidFill>
              </a:rPr>
              <a:t>江苏城市职业学院成绩更改申请表</a:t>
            </a:r>
            <a:r>
              <a:rPr lang="zh-CN" altLang="zh-CN" dirty="0">
                <a:solidFill>
                  <a:schemeClr val="accent3">
                    <a:lumMod val="50000"/>
                  </a:schemeClr>
                </a:solidFill>
              </a:rPr>
              <a:t>”，填写完整，一生一课一表（特殊情况除外），由所在学院确认签字盖章后，统一报教务处审核</a:t>
            </a:r>
            <a:r>
              <a:rPr lang="zh-CN" altLang="zh-CN" dirty="0" smtClean="0">
                <a:solidFill>
                  <a:schemeClr val="accent3">
                    <a:lumMod val="50000"/>
                  </a:schemeClr>
                </a:solidFill>
              </a:rPr>
              <a:t>修改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         详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见“</a:t>
            </a:r>
            <a:r>
              <a:rPr lang="zh-CN" altLang="en-US" dirty="0">
                <a:solidFill>
                  <a:srgbClr val="FF0000"/>
                </a:solidFill>
              </a:rPr>
              <a:t>江苏城市职业学院成绩更改流程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”</a:t>
            </a:r>
            <a:endParaRPr lang="zh-CN" altLang="zh-CN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7104063" y="4342190"/>
            <a:ext cx="3618955" cy="1080120"/>
          </a:xfrm>
          <a:prstGeom prst="wedgeRoundRectCallout">
            <a:avLst>
              <a:gd name="adj1" fmla="val -36848"/>
              <a:gd name="adj2" fmla="val -7832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理由充足，任课教师确认，学院审核，教务处审批，有时效性。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329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25" name="组合 1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26" name="矩形 25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 noProof="1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8" name="矩形 7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36" name="文本框 6"/>
            <p:cNvSpPr txBox="1"/>
            <p:nvPr/>
          </p:nvSpPr>
          <p:spPr>
            <a:xfrm>
              <a:off x="929426" y="53387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18357" y="2420888"/>
            <a:ext cx="3186534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重修</a:t>
            </a:r>
            <a:r>
              <a:rPr lang="zh-CN" altLang="en-US" dirty="0">
                <a:latin typeface="+mn-ea"/>
              </a:rPr>
              <a:t>选择跟班课程的时候</a:t>
            </a:r>
            <a:r>
              <a:rPr lang="zh-CN" altLang="en-US" dirty="0" smtClean="0">
                <a:latin typeface="+mn-ea"/>
              </a:rPr>
              <a:t>，</a:t>
            </a:r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第一</a:t>
            </a:r>
            <a:r>
              <a:rPr lang="zh-CN" altLang="en-US" dirty="0">
                <a:latin typeface="+mn-ea"/>
              </a:rPr>
              <a:t>优先选择本专业其他年级的</a:t>
            </a:r>
            <a:r>
              <a:rPr lang="zh-CN" altLang="en-US" dirty="0" smtClean="0">
                <a:latin typeface="+mn-ea"/>
              </a:rPr>
              <a:t>同学分</a:t>
            </a:r>
            <a:r>
              <a:rPr lang="zh-CN" altLang="en-US" dirty="0">
                <a:latin typeface="+mn-ea"/>
              </a:rPr>
              <a:t>、课程名称、</a:t>
            </a:r>
            <a:r>
              <a:rPr lang="zh-CN" altLang="en-US" dirty="0" smtClean="0">
                <a:latin typeface="+mn-ea"/>
              </a:rPr>
              <a:t>课程性质相同</a:t>
            </a:r>
            <a:r>
              <a:rPr lang="zh-CN" altLang="en-US" dirty="0">
                <a:latin typeface="+mn-ea"/>
              </a:rPr>
              <a:t>的课程</a:t>
            </a:r>
            <a:r>
              <a:rPr lang="zh-CN" altLang="en-US" dirty="0" smtClean="0">
                <a:latin typeface="+mn-ea"/>
              </a:rPr>
              <a:t>；</a:t>
            </a:r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第二</a:t>
            </a:r>
            <a:r>
              <a:rPr lang="zh-CN" altLang="en-US" dirty="0">
                <a:latin typeface="+mn-ea"/>
              </a:rPr>
              <a:t>优先选择本院系的相应课程</a:t>
            </a:r>
            <a:r>
              <a:rPr lang="zh-CN" altLang="en-US" dirty="0" smtClean="0">
                <a:latin typeface="+mn-ea"/>
              </a:rPr>
              <a:t>；</a:t>
            </a:r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然后</a:t>
            </a:r>
            <a:r>
              <a:rPr lang="zh-CN" altLang="en-US" dirty="0">
                <a:latin typeface="+mn-ea"/>
              </a:rPr>
              <a:t>是其它</a:t>
            </a:r>
            <a:r>
              <a:rPr lang="zh-CN" altLang="en-US" dirty="0" smtClean="0">
                <a:latin typeface="+mn-ea"/>
              </a:rPr>
              <a:t>。</a:t>
            </a:r>
            <a:endParaRPr lang="en-US" altLang="zh-CN" dirty="0"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83832" y="2996952"/>
            <a:ext cx="187533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重修报名</a:t>
            </a:r>
            <a:endParaRPr lang="en-US" altLang="zh-CN" sz="3200" b="1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92102" y="1858178"/>
            <a:ext cx="3186534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          江苏城市职业学院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体育课重修管理办法（试行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/>
              <a:t>学生体育课重修时须携带由教务处印制</a:t>
            </a:r>
            <a:r>
              <a:rPr lang="en-US" altLang="zh-CN" dirty="0"/>
              <a:t>《</a:t>
            </a:r>
            <a:r>
              <a:rPr lang="zh-CN" altLang="en-US" dirty="0"/>
              <a:t>重修记录本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/>
              <a:t>学生原则上需参加重修班学习，如因课程冲突不能参加重修班学习的，可临时参加其它时段体育课跟班上课学习。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35638" y="5268474"/>
            <a:ext cx="41717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新生第一学期不存在重修选课的问题。</a:t>
            </a:r>
            <a:endParaRPr lang="en-US" altLang="zh-CN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42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>
            <a:off x="1544638" y="611188"/>
            <a:ext cx="19590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2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三、其它</a:t>
            </a:r>
            <a:endParaRPr lang="zh-CN" altLang="en-US" sz="3200" b="1" dirty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097088" y="28733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显示 37"/>
          <p:cNvSpPr/>
          <p:nvPr/>
        </p:nvSpPr>
        <p:spPr>
          <a:xfrm>
            <a:off x="1974850" y="2192338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2" name="流程图: 显示 51"/>
          <p:cNvSpPr/>
          <p:nvPr/>
        </p:nvSpPr>
        <p:spPr>
          <a:xfrm>
            <a:off x="2079625" y="2116138"/>
            <a:ext cx="742950" cy="682625"/>
          </a:xfrm>
          <a:prstGeom prst="flowChartDisp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r>
              <a:rPr lang="en-US" altLang="zh-CN" sz="4400" noProof="1">
                <a:solidFill>
                  <a:srgbClr val="FFFFFF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A</a:t>
            </a: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097088" y="427672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流程图: 显示 54"/>
          <p:cNvSpPr/>
          <p:nvPr/>
        </p:nvSpPr>
        <p:spPr>
          <a:xfrm>
            <a:off x="1974850" y="3595688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6" name="流程图: 显示 55"/>
          <p:cNvSpPr/>
          <p:nvPr/>
        </p:nvSpPr>
        <p:spPr>
          <a:xfrm>
            <a:off x="2079625" y="3519488"/>
            <a:ext cx="742950" cy="682625"/>
          </a:xfrm>
          <a:prstGeom prst="flowChartDisp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r>
              <a:rPr lang="en-US" altLang="zh-CN" sz="4400" noProof="1">
                <a:solidFill>
                  <a:srgbClr val="FFFFFF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B</a:t>
            </a: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2097088" y="56800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流程图: 显示 57"/>
          <p:cNvSpPr/>
          <p:nvPr/>
        </p:nvSpPr>
        <p:spPr>
          <a:xfrm>
            <a:off x="1974850" y="4999038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9" name="流程图: 显示 58"/>
          <p:cNvSpPr/>
          <p:nvPr/>
        </p:nvSpPr>
        <p:spPr>
          <a:xfrm>
            <a:off x="2079625" y="4922838"/>
            <a:ext cx="742950" cy="682625"/>
          </a:xfrm>
          <a:prstGeom prst="flowChartDispla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r>
              <a:rPr lang="en-US" altLang="zh-CN" sz="4400" noProof="1">
                <a:solidFill>
                  <a:srgbClr val="FFFFFF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C</a:t>
            </a: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61" name="矩形 42"/>
          <p:cNvSpPr>
            <a:spLocks noChangeArrowheads="1"/>
          </p:cNvSpPr>
          <p:nvPr/>
        </p:nvSpPr>
        <p:spPr bwMode="auto">
          <a:xfrm>
            <a:off x="2927350" y="2205038"/>
            <a:ext cx="410475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如何申请免修、缓考？</a:t>
            </a:r>
          </a:p>
        </p:txBody>
      </p:sp>
      <p:sp>
        <p:nvSpPr>
          <p:cNvPr id="64" name="矩形 45"/>
          <p:cNvSpPr>
            <a:spLocks noChangeArrowheads="1"/>
          </p:cNvSpPr>
          <p:nvPr/>
        </p:nvSpPr>
        <p:spPr bwMode="auto">
          <a:xfrm>
            <a:off x="2927350" y="3644900"/>
            <a:ext cx="432077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转专业相关？学业预警？</a:t>
            </a:r>
          </a:p>
        </p:txBody>
      </p:sp>
      <p:sp>
        <p:nvSpPr>
          <p:cNvPr id="65" name="矩形 46"/>
          <p:cNvSpPr>
            <a:spLocks noChangeArrowheads="1"/>
          </p:cNvSpPr>
          <p:nvPr/>
        </p:nvSpPr>
        <p:spPr bwMode="auto">
          <a:xfrm>
            <a:off x="2927350" y="5013325"/>
            <a:ext cx="2592586" cy="4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。。。。。。。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0848528" y="1340768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92696"/>
            <a:ext cx="1325160" cy="124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097088" y="28733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显示 37"/>
          <p:cNvSpPr/>
          <p:nvPr/>
        </p:nvSpPr>
        <p:spPr>
          <a:xfrm>
            <a:off x="1725613" y="867910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2" name="流程图: 显示 51"/>
          <p:cNvSpPr/>
          <p:nvPr/>
        </p:nvSpPr>
        <p:spPr>
          <a:xfrm>
            <a:off x="1847528" y="848738"/>
            <a:ext cx="742950" cy="682625"/>
          </a:xfrm>
          <a:prstGeom prst="flowChartDisp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097088" y="427672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097088" y="56800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42"/>
          <p:cNvSpPr>
            <a:spLocks noChangeArrowheads="1"/>
          </p:cNvSpPr>
          <p:nvPr/>
        </p:nvSpPr>
        <p:spPr bwMode="auto">
          <a:xfrm>
            <a:off x="2717800" y="922286"/>
            <a:ext cx="410475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如何申请免修？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0848528" y="1340768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92696"/>
            <a:ext cx="1325160" cy="12480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113774" y="1700808"/>
            <a:ext cx="6901333" cy="2862322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        </a:t>
            </a:r>
            <a:r>
              <a:rPr lang="zh-CN" altLang="zh-CN" sz="2000" dirty="0" smtClean="0">
                <a:solidFill>
                  <a:schemeClr val="tx1"/>
                </a:solidFill>
              </a:rPr>
              <a:t>根据</a:t>
            </a:r>
            <a:r>
              <a:rPr lang="zh-CN" altLang="zh-CN" sz="2000" dirty="0">
                <a:solidFill>
                  <a:schemeClr val="tx1"/>
                </a:solidFill>
              </a:rPr>
              <a:t>《江苏城市职业学院学生学籍管理规定（试行）》（〔</a:t>
            </a:r>
            <a:r>
              <a:rPr lang="en-US" altLang="zh-CN" sz="2000" dirty="0">
                <a:solidFill>
                  <a:schemeClr val="tx1"/>
                </a:solidFill>
              </a:rPr>
              <a:t>2017</a:t>
            </a:r>
            <a:r>
              <a:rPr lang="zh-CN" altLang="zh-CN" sz="2000" dirty="0">
                <a:solidFill>
                  <a:schemeClr val="tx1"/>
                </a:solidFill>
              </a:rPr>
              <a:t>〕</a:t>
            </a:r>
            <a:r>
              <a:rPr lang="en-US" altLang="zh-CN" sz="2000" dirty="0">
                <a:solidFill>
                  <a:schemeClr val="tx1"/>
                </a:solidFill>
              </a:rPr>
              <a:t>62</a:t>
            </a:r>
            <a:r>
              <a:rPr lang="zh-CN" altLang="zh-CN" sz="2000" dirty="0">
                <a:solidFill>
                  <a:schemeClr val="tx1"/>
                </a:solidFill>
              </a:rPr>
              <a:t>号）的要求，符合免修条件的学生向所在学院提出申请，填写《江苏城市职业学院免修申请表》，同时提供支撑材料（退役证书、残疾证复印件等），所在学院审核、盖章、签字、汇总后，报相关学院安排任课教师完成免修手续。学生所在学院完成免修手续后统一报教务处备案</a:t>
            </a:r>
            <a:r>
              <a:rPr lang="zh-CN" altLang="zh-CN" sz="2000" dirty="0" smtClean="0">
                <a:solidFill>
                  <a:schemeClr val="tx1"/>
                </a:solidFill>
              </a:rPr>
              <a:t>。</a:t>
            </a:r>
            <a:r>
              <a:rPr lang="en-US" altLang="zh-CN" dirty="0" smtClean="0">
                <a:solidFill>
                  <a:schemeClr val="tx1"/>
                </a:solidFill>
              </a:rPr>
              <a:t>        </a:t>
            </a:r>
            <a:endParaRPr lang="zh-CN" altLang="zh-CN" dirty="0">
              <a:solidFill>
                <a:schemeClr val="tx1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4871864" y="4898375"/>
            <a:ext cx="5040511" cy="811475"/>
          </a:xfrm>
          <a:prstGeom prst="wedgeRoundRectCallout">
            <a:avLst>
              <a:gd name="adj1" fmla="val -37171"/>
              <a:gd name="adj2" fmla="val -107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zh-CN" dirty="0" smtClean="0">
                <a:solidFill>
                  <a:srgbClr val="FF0000"/>
                </a:solidFill>
              </a:rPr>
              <a:t>不</a:t>
            </a:r>
            <a:r>
              <a:rPr lang="zh-CN" altLang="zh-CN" dirty="0">
                <a:solidFill>
                  <a:srgbClr val="FF0000"/>
                </a:solidFill>
              </a:rPr>
              <a:t>按规定和要求办理免修手续的不予登记成绩</a:t>
            </a:r>
            <a:r>
              <a:rPr lang="zh-CN" altLang="zh-CN" dirty="0" smtClean="0">
                <a:solidFill>
                  <a:srgbClr val="FF0000"/>
                </a:solidFill>
              </a:rPr>
              <a:t>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免修申请建议只申请当学期的课程。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6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097088" y="28733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显示 37"/>
          <p:cNvSpPr/>
          <p:nvPr/>
        </p:nvSpPr>
        <p:spPr>
          <a:xfrm>
            <a:off x="1725613" y="867910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2" name="流程图: 显示 51"/>
          <p:cNvSpPr/>
          <p:nvPr/>
        </p:nvSpPr>
        <p:spPr>
          <a:xfrm>
            <a:off x="1847528" y="848738"/>
            <a:ext cx="742950" cy="682625"/>
          </a:xfrm>
          <a:prstGeom prst="flowChartDisp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097088" y="427672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097088" y="56800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42"/>
          <p:cNvSpPr>
            <a:spLocks noChangeArrowheads="1"/>
          </p:cNvSpPr>
          <p:nvPr/>
        </p:nvSpPr>
        <p:spPr bwMode="auto">
          <a:xfrm>
            <a:off x="2717800" y="922286"/>
            <a:ext cx="4104754" cy="4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如何申请</a:t>
            </a:r>
            <a:r>
              <a:rPr lang="zh-CN" altLang="en-US" sz="2400" b="1" dirty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缓考</a:t>
            </a: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？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0848528" y="1340768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92696"/>
            <a:ext cx="1325160" cy="12480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92772" y="1700808"/>
            <a:ext cx="7099572" cy="2400657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/>
              <a:t>《江苏城市职业学院学生学籍管理规定（试行）》</a:t>
            </a:r>
            <a:r>
              <a:rPr lang="zh-CN" altLang="zh-CN" sz="2000" dirty="0"/>
              <a:t>（〔</a:t>
            </a:r>
            <a:r>
              <a:rPr lang="en-US" altLang="zh-CN" sz="2000" dirty="0"/>
              <a:t>2017</a:t>
            </a:r>
            <a:r>
              <a:rPr lang="zh-CN" altLang="zh-CN" sz="2000" dirty="0"/>
              <a:t>〕</a:t>
            </a:r>
            <a:r>
              <a:rPr lang="en-US" altLang="zh-CN" sz="2000" dirty="0"/>
              <a:t>62</a:t>
            </a:r>
            <a:r>
              <a:rPr lang="zh-CN" altLang="zh-CN" sz="2000" dirty="0"/>
              <a:t>号）的要求，符合缓考条件的学生在考试前两周内向所在学院提出申请，填写《江苏城市职业学院缓考申请表》，学院审核同意后报教务处审批、备案，同时将缓考信息录入教务管理系统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</p:txBody>
      </p:sp>
      <p:sp>
        <p:nvSpPr>
          <p:cNvPr id="3" name="圆角矩形标注 2"/>
          <p:cNvSpPr/>
          <p:nvPr/>
        </p:nvSpPr>
        <p:spPr>
          <a:xfrm>
            <a:off x="5159896" y="4234489"/>
            <a:ext cx="6065862" cy="2400657"/>
          </a:xfrm>
          <a:prstGeom prst="wedgeRoundRectCallout">
            <a:avLst>
              <a:gd name="adj1" fmla="val -36691"/>
              <a:gd name="adj2" fmla="val -6348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</a:rPr>
              <a:t>因</a:t>
            </a:r>
            <a:r>
              <a:rPr lang="zh-CN" altLang="zh-CN" dirty="0">
                <a:solidFill>
                  <a:srgbClr val="FF0000"/>
                </a:solidFill>
              </a:rPr>
              <a:t>病申请缓考的需开具医院相关证明；因事申请缓考需有相关证明材料，无特殊情况原则上不予审批</a:t>
            </a:r>
            <a:r>
              <a:rPr lang="zh-CN" altLang="zh-CN" dirty="0" smtClean="0">
                <a:solidFill>
                  <a:srgbClr val="FF0000"/>
                </a:solidFill>
              </a:rPr>
              <a:t>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</a:rPr>
              <a:t>缓</a:t>
            </a:r>
            <a:r>
              <a:rPr lang="zh-CN" altLang="zh-CN" dirty="0">
                <a:solidFill>
                  <a:srgbClr val="FF0000"/>
                </a:solidFill>
              </a:rPr>
              <a:t>考成绩按正考登录。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</a:rPr>
              <a:t>、因</a:t>
            </a:r>
            <a:r>
              <a:rPr lang="zh-CN" altLang="en-US" dirty="0">
                <a:solidFill>
                  <a:srgbClr val="FF0000"/>
                </a:solidFill>
              </a:rPr>
              <a:t>特殊情况（如突发疾病），无法按要求申请缓考的学生，学院须及时与教务处备案，并补办缓考手续。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87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097088" y="28733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显示 37"/>
          <p:cNvSpPr/>
          <p:nvPr/>
        </p:nvSpPr>
        <p:spPr>
          <a:xfrm>
            <a:off x="1725613" y="867910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2" name="流程图: 显示 51"/>
          <p:cNvSpPr/>
          <p:nvPr/>
        </p:nvSpPr>
        <p:spPr>
          <a:xfrm>
            <a:off x="1847528" y="848738"/>
            <a:ext cx="742950" cy="682625"/>
          </a:xfrm>
          <a:prstGeom prst="flowChartDisp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097088" y="427672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097088" y="56800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42"/>
          <p:cNvSpPr>
            <a:spLocks noChangeArrowheads="1"/>
          </p:cNvSpPr>
          <p:nvPr/>
        </p:nvSpPr>
        <p:spPr bwMode="auto">
          <a:xfrm>
            <a:off x="2717800" y="922286"/>
            <a:ext cx="525040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转专业后已修课程对接如何处理？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0848528" y="1340768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92696"/>
            <a:ext cx="1325160" cy="12480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19003" y="1772816"/>
            <a:ext cx="6453658" cy="2862322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         </a:t>
            </a:r>
            <a:r>
              <a:rPr lang="zh-CN" altLang="zh-CN" sz="2000" dirty="0" smtClean="0"/>
              <a:t>根据</a:t>
            </a:r>
            <a:r>
              <a:rPr lang="zh-CN" altLang="zh-CN" sz="2000" dirty="0"/>
              <a:t>《江苏城市职业学院学生学籍管理规定（试行）》（〔</a:t>
            </a:r>
            <a:r>
              <a:rPr lang="en-US" altLang="zh-CN" sz="2000" dirty="0"/>
              <a:t>2017</a:t>
            </a:r>
            <a:r>
              <a:rPr lang="zh-CN" altLang="zh-CN" sz="2000" dirty="0"/>
              <a:t>〕</a:t>
            </a:r>
            <a:r>
              <a:rPr lang="en-US" altLang="zh-CN" sz="2000" dirty="0"/>
              <a:t>62</a:t>
            </a:r>
            <a:r>
              <a:rPr lang="zh-CN" altLang="zh-CN" sz="2000" dirty="0"/>
              <a:t>号）和《江苏城市职业学院学生转专业管理办法（修订）》（〔</a:t>
            </a:r>
            <a:r>
              <a:rPr lang="en-US" altLang="zh-CN" sz="2000" dirty="0"/>
              <a:t>2017</a:t>
            </a:r>
            <a:r>
              <a:rPr lang="zh-CN" altLang="zh-CN" sz="2000" dirty="0"/>
              <a:t>〕</a:t>
            </a:r>
            <a:r>
              <a:rPr lang="en-US" altLang="zh-CN" sz="2000" dirty="0"/>
              <a:t>4</a:t>
            </a:r>
            <a:r>
              <a:rPr lang="zh-CN" altLang="zh-CN" sz="2000" dirty="0"/>
              <a:t>号）的要求，按流程完成转专业操作后，学生转入学院需依据相应的人才培养方案，及时为转入学生制定培养方案，对转专业前所修课程进行课程对接工作，并报教务处审批、执行</a:t>
            </a:r>
            <a:r>
              <a:rPr lang="zh-CN" altLang="zh-CN" sz="2000" dirty="0" smtClean="0"/>
              <a:t>。</a:t>
            </a:r>
            <a:r>
              <a:rPr lang="en-US" altLang="zh-CN" sz="1600" dirty="0" smtClean="0">
                <a:solidFill>
                  <a:srgbClr val="FF0000"/>
                </a:solidFill>
              </a:rPr>
              <a:t>        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4511824" y="4709596"/>
            <a:ext cx="6065862" cy="1940957"/>
          </a:xfrm>
          <a:prstGeom prst="wedgeRoundRectCallout">
            <a:avLst>
              <a:gd name="adj1" fmla="val -36691"/>
              <a:gd name="adj2" fmla="val -6348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>
                <a:solidFill>
                  <a:srgbClr val="FF0000"/>
                </a:solidFill>
              </a:rPr>
              <a:t>复学</a:t>
            </a:r>
            <a:r>
              <a:rPr lang="zh-CN" altLang="zh-CN" dirty="0">
                <a:solidFill>
                  <a:srgbClr val="FF0000"/>
                </a:solidFill>
              </a:rPr>
              <a:t>后的学生所在专业与原专业课程有出入，学院也需对相应课程进行课程对接工作，并报教务处审批、执行</a:t>
            </a:r>
            <a:r>
              <a:rPr lang="zh-CN" altLang="zh-CN" dirty="0" smtClean="0">
                <a:solidFill>
                  <a:srgbClr val="FF0000"/>
                </a:solidFill>
              </a:rPr>
              <a:t>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一般现人才培养方案与原人才培养方案不一致的，都需要进行课程对接。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87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097088" y="28733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显示 37"/>
          <p:cNvSpPr/>
          <p:nvPr/>
        </p:nvSpPr>
        <p:spPr>
          <a:xfrm>
            <a:off x="1725613" y="867910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2" name="流程图: 显示 51"/>
          <p:cNvSpPr/>
          <p:nvPr/>
        </p:nvSpPr>
        <p:spPr>
          <a:xfrm>
            <a:off x="1847528" y="848738"/>
            <a:ext cx="742950" cy="682625"/>
          </a:xfrm>
          <a:prstGeom prst="flowChartDisp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097088" y="427672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097088" y="56800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10848528" y="1340768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92696"/>
            <a:ext cx="1325160" cy="1248090"/>
          </a:xfrm>
          <a:prstGeom prst="rect">
            <a:avLst/>
          </a:prstGeom>
        </p:spPr>
      </p:pic>
      <p:pic>
        <p:nvPicPr>
          <p:cNvPr id="1025" name="Picture 1" descr="C:\Users\kfdx\Documents\Tencent Files\1163441313\Image\C2C\Image1\55C174B5D734A17D5E9DB0E39B4AC8F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21" y="172059"/>
            <a:ext cx="4921600" cy="656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fdx\Documents\Tencent Files\1163441313\Image\C2C\Image1\661CCAC409D4DACFFDC6D9D3686243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1" y="172060"/>
            <a:ext cx="4920554" cy="656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8400256" y="4437112"/>
            <a:ext cx="360040" cy="36004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668508" y="4430325"/>
            <a:ext cx="360040" cy="36004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871863" y="5445224"/>
            <a:ext cx="867991" cy="38149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4871864" y="4670227"/>
            <a:ext cx="867991" cy="38149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53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097088" y="28733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显示 37"/>
          <p:cNvSpPr/>
          <p:nvPr/>
        </p:nvSpPr>
        <p:spPr>
          <a:xfrm>
            <a:off x="1725613" y="867910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2" name="流程图: 显示 51"/>
          <p:cNvSpPr/>
          <p:nvPr/>
        </p:nvSpPr>
        <p:spPr>
          <a:xfrm>
            <a:off x="1847528" y="848738"/>
            <a:ext cx="742950" cy="682625"/>
          </a:xfrm>
          <a:prstGeom prst="flowChartDisp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097088" y="427672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097088" y="56800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42"/>
          <p:cNvSpPr>
            <a:spLocks noChangeArrowheads="1"/>
          </p:cNvSpPr>
          <p:nvPr/>
        </p:nvSpPr>
        <p:spPr bwMode="auto">
          <a:xfrm>
            <a:off x="2717800" y="922286"/>
            <a:ext cx="467434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什么是学业预警？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0848528" y="1340768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92696"/>
            <a:ext cx="1325160" cy="12480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19003" y="1899238"/>
            <a:ext cx="6453658" cy="2862322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</a:rPr>
              <a:t>         </a:t>
            </a:r>
            <a:r>
              <a:rPr lang="zh-CN" altLang="en-US" sz="2000" dirty="0" smtClean="0">
                <a:solidFill>
                  <a:prstClr val="black"/>
                </a:solidFill>
              </a:rPr>
              <a:t>学业</a:t>
            </a:r>
            <a:r>
              <a:rPr lang="zh-CN" altLang="en-US" sz="2000" dirty="0">
                <a:solidFill>
                  <a:prstClr val="black"/>
                </a:solidFill>
              </a:rPr>
              <a:t>预警是一种高等教育管理方式。其目的是通过采取针对性的防范措施，促使学生完成学业，加强对学生学习情况的引导、监控。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prstClr val="black"/>
                </a:solidFill>
              </a:rPr>
              <a:t>          各</a:t>
            </a:r>
            <a:r>
              <a:rPr lang="zh-CN" altLang="en-US" sz="2000" dirty="0">
                <a:solidFill>
                  <a:prstClr val="black"/>
                </a:solidFill>
              </a:rPr>
              <a:t>学院在学年（学期）结束后，梳理本学院学生课程学习、等级考试及技能证书取得情况，并将梳理结果及时通知到每个同学，对有需要的同学提供帮扶</a:t>
            </a:r>
            <a:r>
              <a:rPr lang="zh-CN" altLang="en-US" sz="2000" dirty="0" smtClean="0">
                <a:solidFill>
                  <a:prstClr val="black"/>
                </a:solidFill>
              </a:rPr>
              <a:t>。</a:t>
            </a:r>
            <a:r>
              <a:rPr lang="zh-CN" altLang="en-US" sz="2000" dirty="0" smtClean="0">
                <a:solidFill>
                  <a:srgbClr val="FF0000"/>
                </a:solidFill>
              </a:rPr>
              <a:t>         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3558530" y="5021269"/>
            <a:ext cx="6065862" cy="1021556"/>
          </a:xfrm>
          <a:prstGeom prst="wedgeRoundRectCallout">
            <a:avLst>
              <a:gd name="adj1" fmla="val 5054"/>
              <a:gd name="adj2" fmla="val -8070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学业预警时，学生需着重关注下素质公选课的学分，每年都有学生因为素质公选课学分不足而不能毕业的，很</a:t>
            </a:r>
            <a:r>
              <a:rPr lang="zh-CN" altLang="en-US" dirty="0" smtClean="0">
                <a:solidFill>
                  <a:srgbClr val="FF0000"/>
                </a:solidFill>
              </a:rPr>
              <a:t>可惜</a:t>
            </a:r>
            <a:r>
              <a:rPr lang="zh-CN" altLang="en-US" dirty="0">
                <a:solidFill>
                  <a:srgbClr val="FF0000"/>
                </a:solidFill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10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097088" y="28733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显示 37"/>
          <p:cNvSpPr/>
          <p:nvPr/>
        </p:nvSpPr>
        <p:spPr>
          <a:xfrm>
            <a:off x="1725613" y="867910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2" name="流程图: 显示 51"/>
          <p:cNvSpPr/>
          <p:nvPr/>
        </p:nvSpPr>
        <p:spPr>
          <a:xfrm>
            <a:off x="1847528" y="848738"/>
            <a:ext cx="742950" cy="682625"/>
          </a:xfrm>
          <a:prstGeom prst="flowChartDisp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121389" y="4221088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097088" y="56800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42"/>
          <p:cNvSpPr>
            <a:spLocks noChangeArrowheads="1"/>
          </p:cNvSpPr>
          <p:nvPr/>
        </p:nvSpPr>
        <p:spPr bwMode="auto">
          <a:xfrm>
            <a:off x="2717800" y="922286"/>
            <a:ext cx="5250408" cy="4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如何办理等级考试成绩证明？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0848528" y="1340768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92696"/>
            <a:ext cx="1325160" cy="12480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40789" y="1844824"/>
            <a:ext cx="6453658" cy="1477328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prstClr val="black"/>
                </a:solidFill>
              </a:rPr>
              <a:t>         学生</a:t>
            </a:r>
            <a:r>
              <a:rPr lang="zh-CN" altLang="en-US" sz="2000" dirty="0">
                <a:solidFill>
                  <a:prstClr val="black"/>
                </a:solidFill>
              </a:rPr>
              <a:t>携带学生证（辅导员）至教务处负责教师处，核实等级考试成绩后按模版打印等级考试成绩证明并加盖公章</a:t>
            </a:r>
            <a:r>
              <a:rPr lang="zh-CN" altLang="en-US" sz="2000" dirty="0" smtClean="0">
                <a:solidFill>
                  <a:prstClr val="black"/>
                </a:solidFill>
              </a:rPr>
              <a:t>。</a:t>
            </a:r>
            <a:r>
              <a:rPr lang="zh-CN" altLang="en-US" dirty="0" smtClean="0">
                <a:solidFill>
                  <a:srgbClr val="FF0000"/>
                </a:solidFill>
              </a:rPr>
              <a:t>       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4221110" y="3028165"/>
            <a:ext cx="6065862" cy="3320058"/>
          </a:xfrm>
          <a:prstGeom prst="wedgeRoundRectCallout">
            <a:avLst>
              <a:gd name="adj1" fmla="val -38140"/>
              <a:gd name="adj2" fmla="val -5819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、学校</a:t>
            </a:r>
            <a:r>
              <a:rPr lang="zh-CN" altLang="en-US" dirty="0">
                <a:solidFill>
                  <a:srgbClr val="FF0000"/>
                </a:solidFill>
              </a:rPr>
              <a:t>开具的等级考试成绩证明不具备法律效力，仅作为等级考试成绩的一种证明，如等级考试证书（成绩单）遗失，开具具有法律效力的成绩证明书，须按相应的考试组织部门规定程序办理。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、地址</a:t>
            </a:r>
            <a:r>
              <a:rPr lang="zh-CN" altLang="en-US" dirty="0">
                <a:solidFill>
                  <a:srgbClr val="FF0000"/>
                </a:solidFill>
              </a:rPr>
              <a:t>：定淮门校区（江东北路</a:t>
            </a:r>
            <a:r>
              <a:rPr lang="en-US" altLang="zh-CN" dirty="0">
                <a:solidFill>
                  <a:srgbClr val="FF0000"/>
                </a:solidFill>
              </a:rPr>
              <a:t>399</a:t>
            </a:r>
            <a:r>
              <a:rPr lang="zh-CN" altLang="en-US" dirty="0">
                <a:solidFill>
                  <a:srgbClr val="FF0000"/>
                </a:solidFill>
              </a:rPr>
              <a:t>号）教务处</a:t>
            </a:r>
            <a:r>
              <a:rPr lang="en-US" altLang="zh-CN" dirty="0">
                <a:solidFill>
                  <a:srgbClr val="FF0000"/>
                </a:solidFill>
              </a:rPr>
              <a:t>1208</a:t>
            </a:r>
            <a:r>
              <a:rPr lang="zh-CN" altLang="en-US" dirty="0">
                <a:solidFill>
                  <a:srgbClr val="FF0000"/>
                </a:solidFill>
              </a:rPr>
              <a:t>室；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</a:rPr>
              <a:t>、联系</a:t>
            </a:r>
            <a:r>
              <a:rPr lang="zh-CN" altLang="en-US" dirty="0">
                <a:solidFill>
                  <a:srgbClr val="FF0000"/>
                </a:solidFill>
              </a:rPr>
              <a:t>电话：</a:t>
            </a:r>
            <a:r>
              <a:rPr lang="en-US" altLang="zh-CN" dirty="0">
                <a:solidFill>
                  <a:srgbClr val="FF0000"/>
                </a:solidFill>
              </a:rPr>
              <a:t>86265390</a:t>
            </a:r>
            <a:r>
              <a:rPr lang="zh-CN" altLang="en-US" dirty="0">
                <a:solidFill>
                  <a:srgbClr val="FF0000"/>
                </a:solidFill>
              </a:rPr>
              <a:t> 、</a:t>
            </a:r>
            <a:r>
              <a:rPr lang="en-US" altLang="zh-CN" dirty="0">
                <a:solidFill>
                  <a:srgbClr val="FF0000"/>
                </a:solidFill>
              </a:rPr>
              <a:t>86265374 </a:t>
            </a:r>
            <a:r>
              <a:rPr lang="zh-CN" altLang="en-US" dirty="0">
                <a:solidFill>
                  <a:srgbClr val="FF0000"/>
                </a:solidFill>
              </a:rPr>
              <a:t>。建议提前打电话预约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10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097088" y="28733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显示 37"/>
          <p:cNvSpPr/>
          <p:nvPr/>
        </p:nvSpPr>
        <p:spPr>
          <a:xfrm>
            <a:off x="1725613" y="867910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2" name="流程图: 显示 51"/>
          <p:cNvSpPr/>
          <p:nvPr/>
        </p:nvSpPr>
        <p:spPr>
          <a:xfrm>
            <a:off x="1847528" y="848738"/>
            <a:ext cx="742950" cy="682625"/>
          </a:xfrm>
          <a:prstGeom prst="flowChartDisp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097088" y="427672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097088" y="56800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42"/>
          <p:cNvSpPr>
            <a:spLocks noChangeArrowheads="1"/>
          </p:cNvSpPr>
          <p:nvPr/>
        </p:nvSpPr>
        <p:spPr bwMode="auto">
          <a:xfrm>
            <a:off x="2717800" y="922286"/>
            <a:ext cx="525040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在校生如何办理成绩单打印及盖章？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0848528" y="1340768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92696"/>
            <a:ext cx="1325160" cy="12480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70896" y="2132856"/>
            <a:ext cx="6361408" cy="1015663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</a:rPr>
              <a:t>         </a:t>
            </a:r>
            <a:r>
              <a:rPr lang="zh-CN" altLang="en-US" sz="2000" dirty="0" smtClean="0">
                <a:solidFill>
                  <a:prstClr val="black"/>
                </a:solidFill>
              </a:rPr>
              <a:t>学生</a:t>
            </a:r>
            <a:r>
              <a:rPr lang="zh-CN" altLang="en-US" sz="2000" dirty="0">
                <a:solidFill>
                  <a:prstClr val="black"/>
                </a:solidFill>
              </a:rPr>
              <a:t>携带学生证（辅导员）至教务处负责教师处，打印成绩单并加盖</a:t>
            </a:r>
            <a:r>
              <a:rPr lang="zh-CN" altLang="en-US" sz="2000" dirty="0" smtClean="0">
                <a:solidFill>
                  <a:prstClr val="black"/>
                </a:solidFill>
              </a:rPr>
              <a:t>公章</a:t>
            </a:r>
            <a:r>
              <a:rPr lang="zh-CN" altLang="en-US" sz="2000" dirty="0">
                <a:solidFill>
                  <a:prstClr val="black"/>
                </a:solidFill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4813979" y="3341368"/>
            <a:ext cx="6065862" cy="1940957"/>
          </a:xfrm>
          <a:prstGeom prst="wedgeRoundRectCallout">
            <a:avLst>
              <a:gd name="adj1" fmla="val -40024"/>
              <a:gd name="adj2" fmla="val -6997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、在校生的成绩单在教务处打印盖章。</a:t>
            </a:r>
            <a:endParaRPr lang="zh-CN" alt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、地址</a:t>
            </a:r>
            <a:r>
              <a:rPr lang="zh-CN" altLang="en-US" dirty="0">
                <a:solidFill>
                  <a:srgbClr val="FF0000"/>
                </a:solidFill>
              </a:rPr>
              <a:t>：定淮门校区（江东北路</a:t>
            </a:r>
            <a:r>
              <a:rPr lang="en-US" altLang="zh-CN" dirty="0">
                <a:solidFill>
                  <a:srgbClr val="FF0000"/>
                </a:solidFill>
              </a:rPr>
              <a:t>399</a:t>
            </a:r>
            <a:r>
              <a:rPr lang="zh-CN" altLang="en-US" dirty="0">
                <a:solidFill>
                  <a:srgbClr val="FF0000"/>
                </a:solidFill>
              </a:rPr>
              <a:t>号）教务处</a:t>
            </a:r>
            <a:r>
              <a:rPr lang="en-US" altLang="zh-CN" dirty="0">
                <a:solidFill>
                  <a:srgbClr val="FF0000"/>
                </a:solidFill>
              </a:rPr>
              <a:t>1208</a:t>
            </a:r>
            <a:r>
              <a:rPr lang="zh-CN" altLang="en-US" dirty="0">
                <a:solidFill>
                  <a:srgbClr val="FF0000"/>
                </a:solidFill>
              </a:rPr>
              <a:t>室；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</a:rPr>
              <a:t>、联系</a:t>
            </a:r>
            <a:r>
              <a:rPr lang="zh-CN" altLang="en-US" dirty="0">
                <a:solidFill>
                  <a:srgbClr val="FF0000"/>
                </a:solidFill>
              </a:rPr>
              <a:t>电话：</a:t>
            </a:r>
            <a:r>
              <a:rPr lang="en-US" altLang="zh-CN" dirty="0">
                <a:solidFill>
                  <a:srgbClr val="FF0000"/>
                </a:solidFill>
              </a:rPr>
              <a:t>86265390</a:t>
            </a:r>
            <a:r>
              <a:rPr lang="zh-CN" altLang="en-US" dirty="0">
                <a:solidFill>
                  <a:srgbClr val="FF0000"/>
                </a:solidFill>
              </a:rPr>
              <a:t> 、</a:t>
            </a:r>
            <a:r>
              <a:rPr lang="en-US" altLang="zh-CN" dirty="0">
                <a:solidFill>
                  <a:srgbClr val="FF0000"/>
                </a:solidFill>
              </a:rPr>
              <a:t>86265374 </a:t>
            </a:r>
            <a:r>
              <a:rPr lang="zh-CN" altLang="en-US" dirty="0">
                <a:solidFill>
                  <a:srgbClr val="FF0000"/>
                </a:solidFill>
              </a:rPr>
              <a:t>。建议提前打电话预约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77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>
            <a:off x="1544955" y="611505"/>
            <a:ext cx="219837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2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一、引  言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3173413" y="28733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显示 37"/>
          <p:cNvSpPr/>
          <p:nvPr/>
        </p:nvSpPr>
        <p:spPr>
          <a:xfrm>
            <a:off x="3051175" y="2192338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2" name="流程图: 显示 51"/>
          <p:cNvSpPr/>
          <p:nvPr/>
        </p:nvSpPr>
        <p:spPr>
          <a:xfrm>
            <a:off x="3155950" y="2116138"/>
            <a:ext cx="742950" cy="682625"/>
          </a:xfrm>
          <a:prstGeom prst="flowChartDisp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r>
              <a:rPr lang="en-US" altLang="zh-CN" sz="4400" noProof="1">
                <a:solidFill>
                  <a:srgbClr val="FFFFFF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A</a:t>
            </a: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3173413" y="427672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流程图: 显示 54"/>
          <p:cNvSpPr/>
          <p:nvPr/>
        </p:nvSpPr>
        <p:spPr>
          <a:xfrm>
            <a:off x="3051175" y="3595688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6" name="流程图: 显示 55"/>
          <p:cNvSpPr/>
          <p:nvPr/>
        </p:nvSpPr>
        <p:spPr>
          <a:xfrm>
            <a:off x="3155950" y="3519488"/>
            <a:ext cx="742950" cy="682625"/>
          </a:xfrm>
          <a:prstGeom prst="flowChartDisp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r>
              <a:rPr lang="en-US" altLang="zh-CN" sz="4400" noProof="1">
                <a:solidFill>
                  <a:srgbClr val="FFFFFF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B</a:t>
            </a: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3173413" y="56800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流程图: 显示 57"/>
          <p:cNvSpPr/>
          <p:nvPr/>
        </p:nvSpPr>
        <p:spPr>
          <a:xfrm>
            <a:off x="3051175" y="4999038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9" name="流程图: 显示 58"/>
          <p:cNvSpPr/>
          <p:nvPr/>
        </p:nvSpPr>
        <p:spPr>
          <a:xfrm>
            <a:off x="3155950" y="4922838"/>
            <a:ext cx="742950" cy="682625"/>
          </a:xfrm>
          <a:prstGeom prst="flowChartDispla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r>
              <a:rPr lang="en-US" altLang="zh-CN" sz="4400" noProof="1">
                <a:solidFill>
                  <a:srgbClr val="FFFFFF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C</a:t>
            </a: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61" name="矩形 42"/>
          <p:cNvSpPr>
            <a:spLocks noChangeArrowheads="1"/>
          </p:cNvSpPr>
          <p:nvPr/>
        </p:nvSpPr>
        <p:spPr bwMode="auto">
          <a:xfrm>
            <a:off x="4003675" y="2205038"/>
            <a:ext cx="4104754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珍惜时光</a:t>
            </a:r>
          </a:p>
        </p:txBody>
      </p:sp>
      <p:sp>
        <p:nvSpPr>
          <p:cNvPr id="64" name="矩形 45"/>
          <p:cNvSpPr>
            <a:spLocks noChangeArrowheads="1"/>
          </p:cNvSpPr>
          <p:nvPr/>
        </p:nvSpPr>
        <p:spPr bwMode="auto">
          <a:xfrm>
            <a:off x="4003675" y="3644900"/>
            <a:ext cx="4320778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努力奋进</a:t>
            </a:r>
          </a:p>
        </p:txBody>
      </p:sp>
      <p:sp>
        <p:nvSpPr>
          <p:cNvPr id="65" name="矩形 46"/>
          <p:cNvSpPr>
            <a:spLocks noChangeArrowheads="1"/>
          </p:cNvSpPr>
          <p:nvPr/>
        </p:nvSpPr>
        <p:spPr bwMode="auto">
          <a:xfrm>
            <a:off x="4003675" y="5013325"/>
            <a:ext cx="421703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让优秀成为一种习惯</a:t>
            </a:r>
          </a:p>
        </p:txBody>
      </p:sp>
    </p:spTree>
    <p:extLst>
      <p:ext uri="{BB962C8B-B14F-4D97-AF65-F5344CB8AC3E}">
        <p14:creationId xmlns:p14="http://schemas.microsoft.com/office/powerpoint/2010/main" val="40667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097088" y="28733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显示 37"/>
          <p:cNvSpPr/>
          <p:nvPr/>
        </p:nvSpPr>
        <p:spPr>
          <a:xfrm>
            <a:off x="1725613" y="867910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2" name="流程图: 显示 51"/>
          <p:cNvSpPr/>
          <p:nvPr/>
        </p:nvSpPr>
        <p:spPr>
          <a:xfrm>
            <a:off x="1847528" y="848738"/>
            <a:ext cx="742950" cy="682625"/>
          </a:xfrm>
          <a:prstGeom prst="flowChartDisp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097088" y="427672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085454" y="5661248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42"/>
          <p:cNvSpPr>
            <a:spLocks noChangeArrowheads="1"/>
          </p:cNvSpPr>
          <p:nvPr/>
        </p:nvSpPr>
        <p:spPr bwMode="auto">
          <a:xfrm>
            <a:off x="2717800" y="922286"/>
            <a:ext cx="525040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在校生证明如何加盖教务处公章？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0848528" y="1340768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92696"/>
            <a:ext cx="1325160" cy="12480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30065" y="2153734"/>
            <a:ext cx="6453658" cy="1424621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prstClr val="black"/>
                </a:solidFill>
              </a:rPr>
              <a:t>        学生</a:t>
            </a:r>
            <a:r>
              <a:rPr lang="zh-CN" altLang="en-US" sz="2000" dirty="0">
                <a:solidFill>
                  <a:prstClr val="black"/>
                </a:solidFill>
              </a:rPr>
              <a:t>按学籍管理处相关规定办理在校生证明后，如需加盖教务处公章，请携带学籍管理处出具的在校生证明，至教务处负责教师处办理盖章事宜</a:t>
            </a:r>
            <a:r>
              <a:rPr lang="zh-CN" altLang="en-US" sz="2000" dirty="0" smtClean="0">
                <a:solidFill>
                  <a:prstClr val="black"/>
                </a:solidFill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4871822" y="3789040"/>
            <a:ext cx="6065862" cy="1481257"/>
          </a:xfrm>
          <a:prstGeom prst="wedgeRoundRectCallout">
            <a:avLst>
              <a:gd name="adj1" fmla="val -40024"/>
              <a:gd name="adj2" fmla="val -6997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、地址</a:t>
            </a:r>
            <a:r>
              <a:rPr lang="zh-CN" altLang="en-US" dirty="0">
                <a:solidFill>
                  <a:srgbClr val="FF0000"/>
                </a:solidFill>
              </a:rPr>
              <a:t>：定淮门校区（江东北路</a:t>
            </a:r>
            <a:r>
              <a:rPr lang="en-US" altLang="zh-CN" dirty="0">
                <a:solidFill>
                  <a:srgbClr val="FF0000"/>
                </a:solidFill>
              </a:rPr>
              <a:t>399</a:t>
            </a:r>
            <a:r>
              <a:rPr lang="zh-CN" altLang="en-US" dirty="0">
                <a:solidFill>
                  <a:srgbClr val="FF0000"/>
                </a:solidFill>
              </a:rPr>
              <a:t>号）教务处</a:t>
            </a:r>
            <a:r>
              <a:rPr lang="en-US" altLang="zh-CN" dirty="0">
                <a:solidFill>
                  <a:srgbClr val="FF0000"/>
                </a:solidFill>
              </a:rPr>
              <a:t>1208</a:t>
            </a:r>
            <a:r>
              <a:rPr lang="zh-CN" altLang="en-US" dirty="0">
                <a:solidFill>
                  <a:srgbClr val="FF0000"/>
                </a:solidFill>
              </a:rPr>
              <a:t>室；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、联系</a:t>
            </a:r>
            <a:r>
              <a:rPr lang="zh-CN" altLang="en-US" dirty="0">
                <a:solidFill>
                  <a:srgbClr val="FF0000"/>
                </a:solidFill>
              </a:rPr>
              <a:t>电话：</a:t>
            </a:r>
            <a:r>
              <a:rPr lang="en-US" altLang="zh-CN" dirty="0">
                <a:solidFill>
                  <a:srgbClr val="FF0000"/>
                </a:solidFill>
              </a:rPr>
              <a:t>86265390</a:t>
            </a:r>
            <a:r>
              <a:rPr lang="zh-CN" altLang="en-US" dirty="0">
                <a:solidFill>
                  <a:srgbClr val="FF0000"/>
                </a:solidFill>
              </a:rPr>
              <a:t> 、</a:t>
            </a:r>
            <a:r>
              <a:rPr lang="en-US" altLang="zh-CN" dirty="0">
                <a:solidFill>
                  <a:srgbClr val="FF0000"/>
                </a:solidFill>
              </a:rPr>
              <a:t>86265374 </a:t>
            </a:r>
            <a:r>
              <a:rPr lang="zh-CN" altLang="en-US" dirty="0">
                <a:solidFill>
                  <a:srgbClr val="FF0000"/>
                </a:solidFill>
              </a:rPr>
              <a:t>。建议提前打电话预约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487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>
            <a:off x="1544955" y="611505"/>
            <a:ext cx="38125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2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三、课堂行为规范</a:t>
            </a:r>
          </a:p>
        </p:txBody>
      </p:sp>
      <p:sp>
        <p:nvSpPr>
          <p:cNvPr id="2" name="矩形 1"/>
          <p:cNvSpPr/>
          <p:nvPr/>
        </p:nvSpPr>
        <p:spPr>
          <a:xfrm>
            <a:off x="2668215" y="1934024"/>
            <a:ext cx="6453658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prstClr val="black"/>
                </a:solidFill>
              </a:rPr>
              <a:t>       </a:t>
            </a:r>
            <a:r>
              <a:rPr lang="en-US" altLang="zh-CN" sz="2000" dirty="0" smtClean="0">
                <a:solidFill>
                  <a:prstClr val="black"/>
                </a:solidFill>
              </a:rPr>
              <a:t>1.</a:t>
            </a:r>
            <a:r>
              <a:rPr lang="zh-CN" altLang="en-US" sz="2000" dirty="0">
                <a:solidFill>
                  <a:prstClr val="black"/>
                </a:solidFill>
              </a:rPr>
              <a:t>学生应当遵守作息时间。按时上课，不迟到、不早退、不旷课，违反者按《江苏城市职业学院学生处分规定》及学生管理其他相关规定进行处理。迟到的学生应经任课教师允许后方可进入教室上课。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</a:rPr>
              <a:t>        2.</a:t>
            </a:r>
            <a:r>
              <a:rPr lang="zh-CN" altLang="en-US" sz="2000" dirty="0">
                <a:solidFill>
                  <a:prstClr val="black"/>
                </a:solidFill>
              </a:rPr>
              <a:t>学生因病或因事请假的，必须在上课前报告任课教师，并履行相应的请假手续，不得擅自以工作、开会、参加活动等理由请假。</a:t>
            </a:r>
          </a:p>
        </p:txBody>
      </p:sp>
    </p:spTree>
    <p:extLst>
      <p:ext uri="{BB962C8B-B14F-4D97-AF65-F5344CB8AC3E}">
        <p14:creationId xmlns:p14="http://schemas.microsoft.com/office/powerpoint/2010/main" val="372182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>
            <a:off x="1544955" y="611505"/>
            <a:ext cx="38125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2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三、课堂行为规范</a:t>
            </a:r>
          </a:p>
        </p:txBody>
      </p:sp>
      <p:sp>
        <p:nvSpPr>
          <p:cNvPr id="2" name="矩形 1"/>
          <p:cNvSpPr/>
          <p:nvPr/>
        </p:nvSpPr>
        <p:spPr>
          <a:xfrm>
            <a:off x="2668215" y="1934024"/>
            <a:ext cx="6453658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prstClr val="black"/>
                </a:solidFill>
              </a:rPr>
              <a:t>         </a:t>
            </a:r>
            <a:r>
              <a:rPr lang="en-US" sz="2000" dirty="0">
                <a:solidFill>
                  <a:prstClr val="black"/>
                </a:solidFill>
              </a:rPr>
              <a:t>3.</a:t>
            </a:r>
            <a:r>
              <a:rPr sz="2000" dirty="0">
                <a:solidFill>
                  <a:prstClr val="black"/>
                </a:solidFill>
              </a:rPr>
              <a:t> 学生应尊敬师长、团结同学。每大节第一节课上课铃响后，由班长发令“起立”，全体学生起立向教师行注目礼致敬。教师还礼后，由班长发令“请坐下”，全体学生坐下。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</a:rPr>
              <a:t>         4.</a:t>
            </a:r>
            <a:r>
              <a:rPr sz="2000" dirty="0">
                <a:solidFill>
                  <a:prstClr val="black"/>
                </a:solidFill>
              </a:rPr>
              <a:t>学生应主动帮助教师擦黑板、清理讲台、收发作业等，协助任课教师做好教学准备。负责考勤的学生干部应适时主动配合任课教师进行考勤、点名，并及时做好记录。</a:t>
            </a:r>
          </a:p>
        </p:txBody>
      </p:sp>
    </p:spTree>
    <p:extLst>
      <p:ext uri="{BB962C8B-B14F-4D97-AF65-F5344CB8AC3E}">
        <p14:creationId xmlns:p14="http://schemas.microsoft.com/office/powerpoint/2010/main" val="229724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>
            <a:off x="1544955" y="611505"/>
            <a:ext cx="38125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2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三、课堂行为规范</a:t>
            </a:r>
          </a:p>
        </p:txBody>
      </p:sp>
      <p:sp>
        <p:nvSpPr>
          <p:cNvPr id="2" name="矩形 1"/>
          <p:cNvSpPr/>
          <p:nvPr/>
        </p:nvSpPr>
        <p:spPr>
          <a:xfrm>
            <a:off x="2668215" y="1934024"/>
            <a:ext cx="6453658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prstClr val="black"/>
                </a:solidFill>
              </a:rPr>
              <a:t>         </a:t>
            </a:r>
            <a:r>
              <a:rPr lang="en-US" sz="2000" dirty="0">
                <a:solidFill>
                  <a:prstClr val="black"/>
                </a:solidFill>
              </a:rPr>
              <a:t>5.</a:t>
            </a:r>
            <a:r>
              <a:rPr sz="2000" dirty="0">
                <a:solidFill>
                  <a:prstClr val="black"/>
                </a:solidFill>
              </a:rPr>
              <a:t> 学生必须着装整洁得体，不得穿拖鞋、背心、睡衣、外短裤、超短裙、吊带衫等进入教室。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</a:rPr>
              <a:t>        6.</a:t>
            </a:r>
            <a:r>
              <a:rPr sz="2000" dirty="0">
                <a:solidFill>
                  <a:prstClr val="black"/>
                </a:solidFill>
              </a:rPr>
              <a:t>不得携带早点、零食进入教室，严禁在课堂上吸烟、吃东西。未经教师同意，不得在课堂上随意走动和擅自出入。</a:t>
            </a:r>
          </a:p>
        </p:txBody>
      </p:sp>
    </p:spTree>
    <p:extLst>
      <p:ext uri="{BB962C8B-B14F-4D97-AF65-F5344CB8AC3E}">
        <p14:creationId xmlns:p14="http://schemas.microsoft.com/office/powerpoint/2010/main" val="11470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>
            <a:off x="1544955" y="611505"/>
            <a:ext cx="38125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2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三、课堂行为规范</a:t>
            </a:r>
          </a:p>
        </p:txBody>
      </p:sp>
      <p:sp>
        <p:nvSpPr>
          <p:cNvPr id="2" name="矩形 1"/>
          <p:cNvSpPr/>
          <p:nvPr/>
        </p:nvSpPr>
        <p:spPr>
          <a:xfrm>
            <a:off x="2668215" y="1505399"/>
            <a:ext cx="6453658" cy="470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prstClr val="black"/>
                </a:solidFill>
              </a:rPr>
              <a:t>         </a:t>
            </a:r>
            <a:r>
              <a:rPr lang="en-US" sz="2000" dirty="0">
                <a:solidFill>
                  <a:prstClr val="black"/>
                </a:solidFill>
              </a:rPr>
              <a:t>7.</a:t>
            </a:r>
            <a:r>
              <a:rPr sz="2000" dirty="0">
                <a:solidFill>
                  <a:prstClr val="black"/>
                </a:solidFill>
              </a:rPr>
              <a:t>上课时学生必须遵守课堂纪律，思想集中，专心听讲，不得看与授课内容无关的书籍、报纸等资料，不得做其它课程的作业或其他与教学无关事情。未经任课教师许可，不得接收、发送和使用音频视频等电子信号。课堂上严禁交头接耳、嬉戏喧哗，不准睡觉，不得有亲昵、不雅行为。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</a:rPr>
              <a:t>         8.</a:t>
            </a:r>
            <a:r>
              <a:rPr sz="2000" dirty="0">
                <a:solidFill>
                  <a:prstClr val="black"/>
                </a:solidFill>
              </a:rPr>
              <a:t>上课时不得将与课堂教学无关的电子设备置于课桌面上，不得以任何理由在课堂上使用手机等电子设备，必须将手机等电子设备关闭或调为静音（因课程教学需要的除外）。</a:t>
            </a:r>
          </a:p>
        </p:txBody>
      </p:sp>
    </p:spTree>
    <p:extLst>
      <p:ext uri="{BB962C8B-B14F-4D97-AF65-F5344CB8AC3E}">
        <p14:creationId xmlns:p14="http://schemas.microsoft.com/office/powerpoint/2010/main" val="39657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>
            <a:off x="1544955" y="611505"/>
            <a:ext cx="38125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2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三、课堂行为规范</a:t>
            </a:r>
          </a:p>
        </p:txBody>
      </p:sp>
      <p:sp>
        <p:nvSpPr>
          <p:cNvPr id="2" name="矩形 1"/>
          <p:cNvSpPr/>
          <p:nvPr/>
        </p:nvSpPr>
        <p:spPr>
          <a:xfrm>
            <a:off x="2668215" y="1934024"/>
            <a:ext cx="6453658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prstClr val="black"/>
                </a:solidFill>
              </a:rPr>
              <a:t>         </a:t>
            </a:r>
            <a:r>
              <a:rPr lang="en-US" sz="2000" dirty="0" smtClean="0">
                <a:solidFill>
                  <a:prstClr val="black"/>
                </a:solidFill>
              </a:rPr>
              <a:t>9.</a:t>
            </a:r>
            <a:r>
              <a:rPr sz="2000" dirty="0">
                <a:solidFill>
                  <a:prstClr val="black"/>
                </a:solidFill>
              </a:rPr>
              <a:t>学生应认真有序参与课堂充分讨论，积极思考，主动发言。教师提问时，学生应起立回答。有问题或申请发言时举手示意，经教师同意后方可起立发言。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</a:rPr>
              <a:t>         10.</a:t>
            </a:r>
            <a:r>
              <a:rPr sz="2000" dirty="0">
                <a:solidFill>
                  <a:prstClr val="black"/>
                </a:solidFill>
              </a:rPr>
              <a:t>学生应尊重教师，对教师授课有意见，应通过正常渠道反映，不讽刺、起哄、指责和谩骂教师。</a:t>
            </a:r>
          </a:p>
        </p:txBody>
      </p:sp>
    </p:spTree>
    <p:extLst>
      <p:ext uri="{BB962C8B-B14F-4D97-AF65-F5344CB8AC3E}">
        <p14:creationId xmlns:p14="http://schemas.microsoft.com/office/powerpoint/2010/main" val="42520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>
            <a:off x="1544955" y="611505"/>
            <a:ext cx="38125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2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三、课堂行为规范</a:t>
            </a:r>
          </a:p>
        </p:txBody>
      </p:sp>
      <p:sp>
        <p:nvSpPr>
          <p:cNvPr id="2" name="矩形 1"/>
          <p:cNvSpPr/>
          <p:nvPr/>
        </p:nvSpPr>
        <p:spPr>
          <a:xfrm>
            <a:off x="2668215" y="1934024"/>
            <a:ext cx="6453658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prstClr val="black"/>
                </a:solidFill>
              </a:rPr>
              <a:t>         </a:t>
            </a:r>
            <a:r>
              <a:rPr lang="en-US" sz="2000" dirty="0">
                <a:solidFill>
                  <a:prstClr val="black"/>
                </a:solidFill>
              </a:rPr>
              <a:t>11.</a:t>
            </a:r>
            <a:r>
              <a:rPr sz="2000" dirty="0">
                <a:solidFill>
                  <a:prstClr val="black"/>
                </a:solidFill>
              </a:rPr>
              <a:t>保持教室的清洁卫生，遵守社会公德，营造良好学习环境。教学场所不准大声喧哗，不准随地吐痰，不准乱扔果皮、纸屑、杂物废品，不准在门窗、桌椅及墙壁上涂写、刻画或随意张贴。自觉爱护教室各类设备设施，违者按学校有关规定进行处罚。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</a:rPr>
              <a:t>        12.</a:t>
            </a:r>
            <a:r>
              <a:rPr sz="2000" dirty="0">
                <a:solidFill>
                  <a:prstClr val="black"/>
                </a:solidFill>
              </a:rPr>
              <a:t>不得代替他人听课，不得请他人代自己听课。</a:t>
            </a:r>
          </a:p>
        </p:txBody>
      </p:sp>
    </p:spTree>
    <p:extLst>
      <p:ext uri="{BB962C8B-B14F-4D97-AF65-F5344CB8AC3E}">
        <p14:creationId xmlns:p14="http://schemas.microsoft.com/office/powerpoint/2010/main" val="20931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68215" y="1934024"/>
            <a:ext cx="5372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 smtClean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青春恣意须尽欢，</a:t>
            </a:r>
            <a:endParaRPr sz="4800" dirty="0">
              <a:solidFill>
                <a:prstClr val="black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27848" y="3356992"/>
            <a:ext cx="4723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不负芳华不负春。</a:t>
            </a:r>
            <a:endParaRPr sz="4800" dirty="0">
              <a:solidFill>
                <a:prstClr val="black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39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539876" y="1706563"/>
            <a:ext cx="1203325" cy="2463800"/>
          </a:xfrm>
          <a:custGeom>
            <a:avLst/>
            <a:gdLst>
              <a:gd name="connsiteX0" fmla="*/ 906780 w 1226820"/>
              <a:gd name="connsiteY0" fmla="*/ 0 h 2926080"/>
              <a:gd name="connsiteX1" fmla="*/ 1226820 w 1226820"/>
              <a:gd name="connsiteY1" fmla="*/ 2926080 h 2926080"/>
              <a:gd name="connsiteX2" fmla="*/ 22860 w 1226820"/>
              <a:gd name="connsiteY2" fmla="*/ 2049780 h 2926080"/>
              <a:gd name="connsiteX3" fmla="*/ 0 w 1226820"/>
              <a:gd name="connsiteY3" fmla="*/ 1036320 h 2926080"/>
              <a:gd name="connsiteX4" fmla="*/ 906780 w 1226820"/>
              <a:gd name="connsiteY4" fmla="*/ 0 h 2926080"/>
              <a:gd name="connsiteX0-1" fmla="*/ 929640 w 1226820"/>
              <a:gd name="connsiteY0-2" fmla="*/ 0 h 2948940"/>
              <a:gd name="connsiteX1-3" fmla="*/ 1226820 w 1226820"/>
              <a:gd name="connsiteY1-4" fmla="*/ 2948940 h 2948940"/>
              <a:gd name="connsiteX2-5" fmla="*/ 22860 w 1226820"/>
              <a:gd name="connsiteY2-6" fmla="*/ 2072640 h 2948940"/>
              <a:gd name="connsiteX3-7" fmla="*/ 0 w 1226820"/>
              <a:gd name="connsiteY3-8" fmla="*/ 1059180 h 2948940"/>
              <a:gd name="connsiteX4-9" fmla="*/ 929640 w 1226820"/>
              <a:gd name="connsiteY4-10" fmla="*/ 0 h 2948940"/>
              <a:gd name="connsiteX0-11" fmla="*/ 906780 w 1203960"/>
              <a:gd name="connsiteY0-12" fmla="*/ 0 h 2948940"/>
              <a:gd name="connsiteX1-13" fmla="*/ 1203960 w 1203960"/>
              <a:gd name="connsiteY1-14" fmla="*/ 2948940 h 2948940"/>
              <a:gd name="connsiteX2-15" fmla="*/ 0 w 1203960"/>
              <a:gd name="connsiteY2-16" fmla="*/ 2072640 h 2948940"/>
              <a:gd name="connsiteX3-17" fmla="*/ 30480 w 1203960"/>
              <a:gd name="connsiteY3-18" fmla="*/ 1135380 h 2948940"/>
              <a:gd name="connsiteX4-19" fmla="*/ 906780 w 1203960"/>
              <a:gd name="connsiteY4-20" fmla="*/ 0 h 2948940"/>
              <a:gd name="connsiteX0-21" fmla="*/ 900430 w 1203960"/>
              <a:gd name="connsiteY0-22" fmla="*/ 0 h 2936240"/>
              <a:gd name="connsiteX1-23" fmla="*/ 1203960 w 1203960"/>
              <a:gd name="connsiteY1-24" fmla="*/ 2936240 h 2936240"/>
              <a:gd name="connsiteX2-25" fmla="*/ 0 w 1203960"/>
              <a:gd name="connsiteY2-26" fmla="*/ 2059940 h 2936240"/>
              <a:gd name="connsiteX3-27" fmla="*/ 30480 w 1203960"/>
              <a:gd name="connsiteY3-28" fmla="*/ 1122680 h 2936240"/>
              <a:gd name="connsiteX4-29" fmla="*/ 900430 w 1203960"/>
              <a:gd name="connsiteY4-30" fmla="*/ 0 h 2936240"/>
              <a:gd name="connsiteX0-31" fmla="*/ 900430 w 1203960"/>
              <a:gd name="connsiteY0-32" fmla="*/ 0 h 2948940"/>
              <a:gd name="connsiteX1-33" fmla="*/ 1203960 w 1203960"/>
              <a:gd name="connsiteY1-34" fmla="*/ 2948940 h 2948940"/>
              <a:gd name="connsiteX2-35" fmla="*/ 0 w 1203960"/>
              <a:gd name="connsiteY2-36" fmla="*/ 2072640 h 2948940"/>
              <a:gd name="connsiteX3-37" fmla="*/ 30480 w 1203960"/>
              <a:gd name="connsiteY3-38" fmla="*/ 1135380 h 2948940"/>
              <a:gd name="connsiteX4-39" fmla="*/ 900430 w 1203960"/>
              <a:gd name="connsiteY4-40" fmla="*/ 0 h 29489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03960" h="2948940">
                <a:moveTo>
                  <a:pt x="900430" y="0"/>
                </a:moveTo>
                <a:lnTo>
                  <a:pt x="1203960" y="2948940"/>
                </a:lnTo>
                <a:lnTo>
                  <a:pt x="0" y="2072640"/>
                </a:lnTo>
                <a:lnTo>
                  <a:pt x="30480" y="1135380"/>
                </a:lnTo>
                <a:lnTo>
                  <a:pt x="90043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293939"/>
            <a:ext cx="12192000" cy="1417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0499926" y="3711699"/>
            <a:ext cx="1706563" cy="503238"/>
          </a:xfrm>
          <a:custGeom>
            <a:avLst/>
            <a:gdLst>
              <a:gd name="connsiteX0" fmla="*/ 1706880 w 1706880"/>
              <a:gd name="connsiteY0" fmla="*/ 7620 h 601980"/>
              <a:gd name="connsiteX1" fmla="*/ 121920 w 1706880"/>
              <a:gd name="connsiteY1" fmla="*/ 0 h 601980"/>
              <a:gd name="connsiteX2" fmla="*/ 0 w 1706880"/>
              <a:gd name="connsiteY2" fmla="*/ 601980 h 601980"/>
              <a:gd name="connsiteX3" fmla="*/ 1706880 w 1706880"/>
              <a:gd name="connsiteY3" fmla="*/ 7620 h 601980"/>
              <a:gd name="connsiteX0-1" fmla="*/ 1706880 w 1706880"/>
              <a:gd name="connsiteY0-2" fmla="*/ 0 h 601980"/>
              <a:gd name="connsiteX1-3" fmla="*/ 121920 w 1706880"/>
              <a:gd name="connsiteY1-4" fmla="*/ 0 h 601980"/>
              <a:gd name="connsiteX2-5" fmla="*/ 0 w 1706880"/>
              <a:gd name="connsiteY2-6" fmla="*/ 601980 h 601980"/>
              <a:gd name="connsiteX3-7" fmla="*/ 1706880 w 1706880"/>
              <a:gd name="connsiteY3-8" fmla="*/ 0 h 6019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06880" h="601980">
                <a:moveTo>
                  <a:pt x="1706880" y="0"/>
                </a:moveTo>
                <a:lnTo>
                  <a:pt x="121920" y="0"/>
                </a:lnTo>
                <a:lnTo>
                  <a:pt x="0" y="601980"/>
                </a:lnTo>
                <a:lnTo>
                  <a:pt x="170688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 rot="21290535">
            <a:off x="10494410" y="3777108"/>
            <a:ext cx="2025530" cy="633917"/>
          </a:xfrm>
          <a:custGeom>
            <a:avLst/>
            <a:gdLst>
              <a:gd name="connsiteX0" fmla="*/ 1021080 w 1432560"/>
              <a:gd name="connsiteY0" fmla="*/ 0 h 617220"/>
              <a:gd name="connsiteX1" fmla="*/ 1432560 w 1432560"/>
              <a:gd name="connsiteY1" fmla="*/ 617220 h 617220"/>
              <a:gd name="connsiteX2" fmla="*/ 0 w 1432560"/>
              <a:gd name="connsiteY2" fmla="*/ 358140 h 617220"/>
              <a:gd name="connsiteX3" fmla="*/ 1021080 w 1432560"/>
              <a:gd name="connsiteY3" fmla="*/ 0 h 617220"/>
              <a:gd name="connsiteX0-1" fmla="*/ 1021080 w 1170934"/>
              <a:gd name="connsiteY0-2" fmla="*/ 0 h 702180"/>
              <a:gd name="connsiteX1-3" fmla="*/ 1170934 w 1170934"/>
              <a:gd name="connsiteY1-4" fmla="*/ 702180 h 702180"/>
              <a:gd name="connsiteX2-5" fmla="*/ 0 w 1170934"/>
              <a:gd name="connsiteY2-6" fmla="*/ 358140 h 702180"/>
              <a:gd name="connsiteX3-7" fmla="*/ 1021080 w 1170934"/>
              <a:gd name="connsiteY3-8" fmla="*/ 0 h 702180"/>
              <a:gd name="connsiteX0-9" fmla="*/ 998629 w 1170934"/>
              <a:gd name="connsiteY0-10" fmla="*/ 0 h 757819"/>
              <a:gd name="connsiteX1-11" fmla="*/ 1170934 w 1170934"/>
              <a:gd name="connsiteY1-12" fmla="*/ 757819 h 757819"/>
              <a:gd name="connsiteX2-13" fmla="*/ 0 w 1170934"/>
              <a:gd name="connsiteY2-14" fmla="*/ 413779 h 757819"/>
              <a:gd name="connsiteX3-15" fmla="*/ 998629 w 1170934"/>
              <a:gd name="connsiteY3-16" fmla="*/ 0 h 7578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70934" h="757819">
                <a:moveTo>
                  <a:pt x="998629" y="0"/>
                </a:moveTo>
                <a:lnTo>
                  <a:pt x="1170934" y="757819"/>
                </a:lnTo>
                <a:lnTo>
                  <a:pt x="0" y="413779"/>
                </a:lnTo>
                <a:lnTo>
                  <a:pt x="9986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430463" y="1712913"/>
            <a:ext cx="4449762" cy="2457450"/>
          </a:xfrm>
          <a:custGeom>
            <a:avLst/>
            <a:gdLst>
              <a:gd name="connsiteX0" fmla="*/ 0 w 4450080"/>
              <a:gd name="connsiteY0" fmla="*/ 0 h 2941320"/>
              <a:gd name="connsiteX1" fmla="*/ 304800 w 4450080"/>
              <a:gd name="connsiteY1" fmla="*/ 2941320 h 2941320"/>
              <a:gd name="connsiteX2" fmla="*/ 4236720 w 4450080"/>
              <a:gd name="connsiteY2" fmla="*/ 2735580 h 2941320"/>
              <a:gd name="connsiteX3" fmla="*/ 4450080 w 4450080"/>
              <a:gd name="connsiteY3" fmla="*/ 381000 h 2941320"/>
              <a:gd name="connsiteX4" fmla="*/ 0 w 4450080"/>
              <a:gd name="connsiteY4" fmla="*/ 0 h 294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0080" h="2941320">
                <a:moveTo>
                  <a:pt x="0" y="0"/>
                </a:moveTo>
                <a:lnTo>
                  <a:pt x="304800" y="2941320"/>
                </a:lnTo>
                <a:lnTo>
                  <a:pt x="4236720" y="2735580"/>
                </a:lnTo>
                <a:lnTo>
                  <a:pt x="4450080" y="381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THANKS</a:t>
            </a:r>
          </a:p>
          <a:p>
            <a:pPr algn="ctr"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感谢聆听</a:t>
            </a:r>
            <a:endParaRPr lang="zh-CN" altLang="en-US" sz="36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>
            <a:off x="1544955" y="611505"/>
            <a:ext cx="38125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2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二、教务管理系统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3029903" y="28733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显示 37"/>
          <p:cNvSpPr/>
          <p:nvPr/>
        </p:nvSpPr>
        <p:spPr>
          <a:xfrm>
            <a:off x="2907665" y="2192338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2" name="流程图: 显示 51"/>
          <p:cNvSpPr/>
          <p:nvPr/>
        </p:nvSpPr>
        <p:spPr>
          <a:xfrm>
            <a:off x="3012440" y="2116138"/>
            <a:ext cx="742950" cy="682625"/>
          </a:xfrm>
          <a:prstGeom prst="flowChartDisp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r>
              <a:rPr lang="en-US" altLang="zh-CN" sz="4400" noProof="1">
                <a:solidFill>
                  <a:srgbClr val="FFFFFF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A</a:t>
            </a: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3029903" y="427672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流程图: 显示 54"/>
          <p:cNvSpPr/>
          <p:nvPr/>
        </p:nvSpPr>
        <p:spPr>
          <a:xfrm>
            <a:off x="2907665" y="3595688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6" name="流程图: 显示 55"/>
          <p:cNvSpPr/>
          <p:nvPr/>
        </p:nvSpPr>
        <p:spPr>
          <a:xfrm>
            <a:off x="3012440" y="3519488"/>
            <a:ext cx="742950" cy="682625"/>
          </a:xfrm>
          <a:prstGeom prst="flowChartDisp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r>
              <a:rPr lang="en-US" altLang="zh-CN" sz="4400" noProof="1">
                <a:solidFill>
                  <a:srgbClr val="FFFFFF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B</a:t>
            </a: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3029903" y="5680075"/>
            <a:ext cx="6515100" cy="0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流程图: 显示 57"/>
          <p:cNvSpPr/>
          <p:nvPr/>
        </p:nvSpPr>
        <p:spPr>
          <a:xfrm>
            <a:off x="2907665" y="4999038"/>
            <a:ext cx="742950" cy="682625"/>
          </a:xfrm>
          <a:prstGeom prst="flowChartDisplay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9" name="流程图: 显示 58"/>
          <p:cNvSpPr/>
          <p:nvPr/>
        </p:nvSpPr>
        <p:spPr>
          <a:xfrm>
            <a:off x="3012440" y="4922838"/>
            <a:ext cx="742950" cy="682625"/>
          </a:xfrm>
          <a:prstGeom prst="flowChartDispla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anchor="ctr"/>
          <a:lstStyle/>
          <a:p>
            <a:pPr algn="ctr">
              <a:defRPr/>
            </a:pPr>
            <a:r>
              <a:rPr lang="en-US" altLang="zh-CN" sz="4400" noProof="1">
                <a:solidFill>
                  <a:srgbClr val="FFFFFF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C</a:t>
            </a:r>
            <a:endParaRPr lang="zh-CN" altLang="en-US" sz="4400" noProof="1">
              <a:solidFill>
                <a:srgbClr val="FFFFFF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61" name="矩形 42"/>
          <p:cNvSpPr>
            <a:spLocks noChangeArrowheads="1"/>
          </p:cNvSpPr>
          <p:nvPr/>
        </p:nvSpPr>
        <p:spPr bwMode="auto">
          <a:xfrm>
            <a:off x="3860165" y="2205038"/>
            <a:ext cx="4104754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如何登录教务管理系统</a:t>
            </a:r>
            <a:endParaRPr lang="zh-CN" altLang="en-US" sz="2400" b="1" dirty="0" smtClean="0">
              <a:solidFill>
                <a:srgbClr val="21A3D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4" name="矩形 45"/>
          <p:cNvSpPr>
            <a:spLocks noChangeArrowheads="1"/>
          </p:cNvSpPr>
          <p:nvPr/>
        </p:nvSpPr>
        <p:spPr bwMode="auto">
          <a:xfrm>
            <a:off x="3860165" y="3644900"/>
            <a:ext cx="4320778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学生在系统内相关操作</a:t>
            </a:r>
            <a:endParaRPr lang="zh-CN" altLang="en-US" sz="2400" b="1" dirty="0" smtClean="0">
              <a:solidFill>
                <a:srgbClr val="21A3D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5" name="矩形 46"/>
          <p:cNvSpPr>
            <a:spLocks noChangeArrowheads="1"/>
          </p:cNvSpPr>
          <p:nvPr/>
        </p:nvSpPr>
        <p:spPr bwMode="auto">
          <a:xfrm>
            <a:off x="3860165" y="5013325"/>
            <a:ext cx="421703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其它有关事项说明</a:t>
            </a:r>
            <a:endParaRPr lang="zh-CN" altLang="en-US" sz="2400" b="1" dirty="0" smtClean="0">
              <a:solidFill>
                <a:srgbClr val="21A3D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261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544420" y="611977"/>
            <a:ext cx="4407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一、如何登录管理系统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1624" y="2116306"/>
            <a:ext cx="3384376" cy="92333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b="1" dirty="0"/>
              <a:t>方法</a:t>
            </a:r>
            <a:r>
              <a:rPr lang="en-US" altLang="zh-CN" b="1" dirty="0"/>
              <a:t>1</a:t>
            </a:r>
            <a:r>
              <a:rPr lang="zh-CN" altLang="zh-CN" dirty="0"/>
              <a:t>：校内网络登录时，输入网址：</a:t>
            </a:r>
            <a:r>
              <a:rPr lang="en-US" altLang="zh-CN" u="sng" dirty="0">
                <a:hlinkClick r:id="rId2"/>
              </a:rPr>
              <a:t>http://219.219.194.247/</a:t>
            </a:r>
            <a:endParaRPr lang="zh-CN" altLang="zh-CN" dirty="0"/>
          </a:p>
          <a:p>
            <a:r>
              <a:rPr lang="zh-CN" altLang="zh-CN" dirty="0"/>
              <a:t>进入教务管理系统登录界面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4032" y="1700808"/>
            <a:ext cx="3643942" cy="1754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b="1" dirty="0"/>
              <a:t>方法</a:t>
            </a:r>
            <a:r>
              <a:rPr lang="en-US" altLang="zh-CN" b="1" dirty="0"/>
              <a:t>2</a:t>
            </a:r>
            <a:r>
              <a:rPr lang="zh-CN" altLang="zh-CN" dirty="0"/>
              <a:t>：校内网络登录时输入网址：</a:t>
            </a:r>
            <a:r>
              <a:rPr lang="en-US" altLang="zh-CN" u="sng" dirty="0">
                <a:hlinkClick r:id="rId3"/>
              </a:rPr>
              <a:t>http://www.jscvc.cn/</a:t>
            </a:r>
            <a:r>
              <a:rPr lang="zh-CN" altLang="zh-CN" dirty="0"/>
              <a:t>链接至江苏城职院网站首页</a:t>
            </a:r>
          </a:p>
          <a:p>
            <a:r>
              <a:rPr lang="zh-CN" altLang="zh-CN" dirty="0"/>
              <a:t>——快速通道</a:t>
            </a:r>
          </a:p>
          <a:p>
            <a:r>
              <a:rPr lang="zh-CN" altLang="zh-CN" dirty="0"/>
              <a:t>——教学在线</a:t>
            </a:r>
          </a:p>
          <a:p>
            <a:r>
              <a:rPr lang="zh-CN" altLang="zh-CN" dirty="0"/>
              <a:t>——教务管理系统登录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3752" y="4077072"/>
            <a:ext cx="4896544" cy="230832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b="1" dirty="0"/>
              <a:t>方法</a:t>
            </a:r>
            <a:r>
              <a:rPr lang="en-US" altLang="zh-CN" b="1" dirty="0"/>
              <a:t>3</a:t>
            </a:r>
            <a:r>
              <a:rPr lang="zh-CN" altLang="zh-CN" dirty="0"/>
              <a:t>：学生外网登录校内教务管理系统具体流程为：打开浏览器（请使用</a:t>
            </a:r>
            <a:r>
              <a:rPr lang="en-US" altLang="zh-CN" dirty="0"/>
              <a:t>IE</a:t>
            </a:r>
            <a:r>
              <a:rPr lang="zh-CN" altLang="zh-CN" dirty="0"/>
              <a:t>浏览器）</a:t>
            </a:r>
          </a:p>
          <a:p>
            <a:r>
              <a:rPr lang="zh-CN" altLang="zh-CN" dirty="0"/>
              <a:t>——在地址栏输入：</a:t>
            </a:r>
            <a:r>
              <a:rPr lang="en-US" altLang="zh-CN" u="sng" dirty="0"/>
              <a:t>vpn.jsou.cn</a:t>
            </a:r>
            <a:r>
              <a:rPr lang="zh-CN" altLang="zh-CN" dirty="0"/>
              <a:t>或者</a:t>
            </a:r>
            <a:r>
              <a:rPr lang="en-US" altLang="zh-CN" u="sng" dirty="0">
                <a:hlinkClick r:id="rId4"/>
              </a:rPr>
              <a:t>https://221.226.15.123</a:t>
            </a:r>
            <a:endParaRPr lang="zh-CN" altLang="zh-CN" dirty="0"/>
          </a:p>
          <a:p>
            <a:r>
              <a:rPr lang="zh-CN" altLang="zh-CN" dirty="0"/>
              <a:t>——弹出安全警报选择</a:t>
            </a:r>
            <a:r>
              <a:rPr lang="en-US" altLang="zh-CN" dirty="0"/>
              <a:t>“</a:t>
            </a:r>
            <a:r>
              <a:rPr lang="zh-CN" altLang="zh-CN" dirty="0"/>
              <a:t>继续浏览此网站</a:t>
            </a:r>
            <a:r>
              <a:rPr lang="en-US" altLang="zh-CN" dirty="0"/>
              <a:t>”</a:t>
            </a:r>
            <a:endParaRPr lang="zh-CN" altLang="zh-CN" dirty="0"/>
          </a:p>
          <a:p>
            <a:r>
              <a:rPr lang="zh-CN" altLang="zh-CN" dirty="0"/>
              <a:t>——进入</a:t>
            </a:r>
            <a:r>
              <a:rPr lang="en-US" altLang="zh-CN" dirty="0"/>
              <a:t>SANGFOR </a:t>
            </a:r>
            <a:r>
              <a:rPr lang="zh-CN" altLang="zh-CN" dirty="0"/>
              <a:t>登陆</a:t>
            </a:r>
            <a:r>
              <a:rPr lang="en-US" altLang="zh-CN" dirty="0"/>
              <a:t>SSL VPN</a:t>
            </a:r>
            <a:r>
              <a:rPr lang="zh-CN" altLang="zh-CN" dirty="0"/>
              <a:t>界面（首次登陆需自动或手动安装</a:t>
            </a:r>
            <a:r>
              <a:rPr lang="en-US" altLang="zh-CN" dirty="0"/>
              <a:t>VPN</a:t>
            </a:r>
            <a:r>
              <a:rPr lang="zh-CN" altLang="zh-CN" dirty="0"/>
              <a:t>客户端</a:t>
            </a:r>
            <a:r>
              <a:rPr lang="en-US" altLang="zh-CN" dirty="0" err="1"/>
              <a:t>EasyConnect</a:t>
            </a:r>
            <a:r>
              <a:rPr lang="zh-CN" altLang="zh-CN" dirty="0"/>
              <a:t>）</a:t>
            </a:r>
          </a:p>
          <a:p>
            <a:r>
              <a:rPr lang="zh-CN" altLang="zh-CN" dirty="0"/>
              <a:t>——进入教务管理系统登录界面</a:t>
            </a:r>
          </a:p>
        </p:txBody>
      </p:sp>
      <p:sp>
        <p:nvSpPr>
          <p:cNvPr id="3" name="圆角矩形标注 2"/>
          <p:cNvSpPr/>
          <p:nvPr/>
        </p:nvSpPr>
        <p:spPr>
          <a:xfrm>
            <a:off x="9264352" y="3205564"/>
            <a:ext cx="1728192" cy="1080120"/>
          </a:xfrm>
          <a:prstGeom prst="wedgeRoundRectCallout">
            <a:avLst>
              <a:gd name="adj1" fmla="val -72218"/>
              <a:gd name="adj2" fmla="val -4459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连接方式，因网站改版，可能会有所不同！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-35569" y="5949280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粗倩简体" panose="02010600030101010101" pitchFamily="65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544420" y="611977"/>
            <a:ext cx="4407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一、如何登录管理系统</a:t>
            </a:r>
            <a:endParaRPr lang="zh-CN" altLang="en-US" sz="3200" b="1" dirty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2" name="图片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24151" r="7776" b="25655"/>
          <a:stretch/>
        </p:blipFill>
        <p:spPr bwMode="auto">
          <a:xfrm>
            <a:off x="2783632" y="1628799"/>
            <a:ext cx="5697622" cy="333372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圆角矩形标注 12"/>
          <p:cNvSpPr/>
          <p:nvPr/>
        </p:nvSpPr>
        <p:spPr>
          <a:xfrm>
            <a:off x="2711624" y="3621297"/>
            <a:ext cx="1196075" cy="342900"/>
          </a:xfrm>
          <a:prstGeom prst="wedgeRoundRectCallout">
            <a:avLst>
              <a:gd name="adj1" fmla="val 91384"/>
              <a:gd name="adj2" fmla="val 10333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CN" sz="1050" b="1" kern="100" dirty="0">
                <a:solidFill>
                  <a:srgbClr val="FF0000"/>
                </a:solidFill>
                <a:effectLst/>
                <a:latin typeface="Times New Roman"/>
                <a:ea typeface="宋体"/>
              </a:rPr>
              <a:t>此处输入“学号”</a:t>
            </a:r>
            <a:endParaRPr lang="zh-CN" sz="1050" kern="100" dirty="0">
              <a:solidFill>
                <a:srgbClr val="FF0000"/>
              </a:solidFill>
              <a:effectLst/>
              <a:latin typeface="Times New Roman"/>
              <a:ea typeface="宋体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7896200" y="3543672"/>
            <a:ext cx="1653414" cy="533400"/>
          </a:xfrm>
          <a:prstGeom prst="wedgeRoundRectCallout">
            <a:avLst>
              <a:gd name="adj1" fmla="val -90780"/>
              <a:gd name="adj2" fmla="val 6867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CN" sz="1050" b="1" kern="100" dirty="0">
                <a:solidFill>
                  <a:srgbClr val="FF0000"/>
                </a:solidFill>
                <a:effectLst/>
                <a:latin typeface="Times New Roman"/>
                <a:ea typeface="宋体"/>
              </a:rPr>
              <a:t>此处输入“八位出生日期”，例：</a:t>
            </a:r>
            <a:r>
              <a:rPr lang="en-US" sz="1050" b="1" kern="100" dirty="0">
                <a:solidFill>
                  <a:srgbClr val="FF0000"/>
                </a:solidFill>
                <a:effectLst/>
                <a:latin typeface="Times New Roman"/>
                <a:ea typeface="宋体"/>
              </a:rPr>
              <a:t>19960806</a:t>
            </a:r>
            <a:endParaRPr lang="zh-CN" sz="1200" kern="100" dirty="0">
              <a:solidFill>
                <a:srgbClr val="FF0000"/>
              </a:solidFill>
              <a:effectLst/>
              <a:latin typeface="Times New Roman"/>
              <a:ea typeface="宋体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7608168" y="4653136"/>
            <a:ext cx="3168352" cy="909392"/>
          </a:xfrm>
          <a:prstGeom prst="wedgeRoundRectCallout">
            <a:avLst>
              <a:gd name="adj1" fmla="val -53348"/>
              <a:gd name="adj2" fmla="val -8423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首次登录系统时需要修改密码，密码不能设置为</a:t>
            </a:r>
            <a:r>
              <a:rPr lang="en-US" altLang="zh-CN" dirty="0">
                <a:solidFill>
                  <a:srgbClr val="FF0000"/>
                </a:solidFill>
              </a:rPr>
              <a:t>888888</a:t>
            </a:r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6</a:t>
            </a:r>
            <a:r>
              <a:rPr lang="zh-CN" altLang="en-US" dirty="0">
                <a:solidFill>
                  <a:srgbClr val="FF0000"/>
                </a:solidFill>
              </a:rPr>
              <a:t>个</a:t>
            </a:r>
            <a:r>
              <a:rPr lang="en-US" altLang="zh-CN" dirty="0">
                <a:solidFill>
                  <a:srgbClr val="FF0000"/>
                </a:solidFill>
              </a:rPr>
              <a:t>8</a:t>
            </a:r>
            <a:r>
              <a:rPr lang="zh-CN" altLang="en-US" dirty="0">
                <a:solidFill>
                  <a:srgbClr val="FF0000"/>
                </a:solidFill>
              </a:rPr>
              <a:t>为重置初始密码）</a:t>
            </a:r>
          </a:p>
        </p:txBody>
      </p:sp>
    </p:spTree>
    <p:extLst>
      <p:ext uri="{BB962C8B-B14F-4D97-AF65-F5344CB8AC3E}">
        <p14:creationId xmlns:p14="http://schemas.microsoft.com/office/powerpoint/2010/main" val="3131749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568433"/>
            <a:ext cx="1271464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472" y="568433"/>
            <a:ext cx="72008" cy="50405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0796" y="772083"/>
            <a:ext cx="78700" cy="300406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>
            <a:off x="1544637" y="611188"/>
            <a:ext cx="54154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2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二、学生在系统内相关操作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416180" y="2194158"/>
            <a:ext cx="7416824" cy="3265140"/>
            <a:chOff x="0" y="0"/>
            <a:chExt cx="5238750" cy="220980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0" y="990600"/>
              <a:ext cx="1409700" cy="1133475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650" y="990600"/>
              <a:ext cx="1400175" cy="1009650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5"/>
            <a:stretch/>
          </p:blipFill>
          <p:spPr bwMode="auto">
            <a:xfrm>
              <a:off x="466725" y="114300"/>
              <a:ext cx="1419225" cy="771525"/>
            </a:xfrm>
            <a:prstGeom prst="rect">
              <a:avLst/>
            </a:prstGeom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0" name="矩形 29"/>
            <p:cNvSpPr/>
            <p:nvPr/>
          </p:nvSpPr>
          <p:spPr>
            <a:xfrm>
              <a:off x="0" y="0"/>
              <a:ext cx="5238750" cy="2209800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38100" y="104775"/>
              <a:ext cx="381000" cy="2019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400" b="1" kern="100" spc="100" dirty="0"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教务管理系统功能界面截图</a:t>
              </a:r>
              <a:endParaRPr lang="zh-CN" sz="1400" kern="100" dirty="0">
                <a:effectLst/>
                <a:latin typeface="Times New Roman"/>
                <a:ea typeface="宋体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975" y="66675"/>
              <a:ext cx="1409700" cy="2095500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33" y="2316879"/>
            <a:ext cx="1947897" cy="1232316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4" name="圆角矩形标注 13"/>
          <p:cNvSpPr/>
          <p:nvPr/>
        </p:nvSpPr>
        <p:spPr>
          <a:xfrm>
            <a:off x="9120336" y="3806434"/>
            <a:ext cx="2880320" cy="1192938"/>
          </a:xfrm>
          <a:prstGeom prst="wedgeRoundRectCallout">
            <a:avLst>
              <a:gd name="adj1" fmla="val -48408"/>
              <a:gd name="adj2" fmla="val -8417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重修报名是根据新的学籍管理规定，提供的新功能。同学们可以通过此处进行重修科目的选修。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/>
          <p:cNvSpPr/>
          <p:nvPr/>
        </p:nvSpPr>
        <p:spPr>
          <a:xfrm>
            <a:off x="2167136" y="1412776"/>
            <a:ext cx="515937" cy="5159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371210" y="5121268"/>
            <a:ext cx="514350" cy="5143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62"/>
          <p:cNvSpPr>
            <a:spLocks noChangeArrowheads="1"/>
          </p:cNvSpPr>
          <p:nvPr/>
        </p:nvSpPr>
        <p:spPr bwMode="auto">
          <a:xfrm>
            <a:off x="1271464" y="2196554"/>
            <a:ext cx="2376264" cy="5027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dist">
              <a:lnSpc>
                <a:spcPct val="130000"/>
              </a:lnSpc>
              <a:defRPr/>
            </a:pPr>
            <a:r>
              <a:rPr lang="zh-CN" altLang="en-US" sz="3200" dirty="0" smtClean="0">
                <a:solidFill>
                  <a:srgbClr val="21A3D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素质公选课</a:t>
            </a:r>
            <a:endParaRPr lang="zh-CN" altLang="en-US" sz="3200" dirty="0">
              <a:solidFill>
                <a:srgbClr val="21A3D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4535686" y="2117625"/>
            <a:ext cx="1908175" cy="2855912"/>
          </a:xfrm>
          <a:custGeom>
            <a:avLst/>
            <a:gdLst>
              <a:gd name="connsiteX0" fmla="*/ 1265321 w 1906929"/>
              <a:gd name="connsiteY0" fmla="*/ 445512 h 2868483"/>
              <a:gd name="connsiteX1" fmla="*/ 1007156 w 1906929"/>
              <a:gd name="connsiteY1" fmla="*/ 703677 h 2868483"/>
              <a:gd name="connsiteX2" fmla="*/ 1265321 w 1906929"/>
              <a:gd name="connsiteY2" fmla="*/ 961842 h 2868483"/>
              <a:gd name="connsiteX3" fmla="*/ 1523486 w 1906929"/>
              <a:gd name="connsiteY3" fmla="*/ 703677 h 2868483"/>
              <a:gd name="connsiteX4" fmla="*/ 1265321 w 1906929"/>
              <a:gd name="connsiteY4" fmla="*/ 445512 h 2868483"/>
              <a:gd name="connsiteX5" fmla="*/ 1182626 w 1906929"/>
              <a:gd name="connsiteY5" fmla="*/ 0 h 2868483"/>
              <a:gd name="connsiteX6" fmla="*/ 1292282 w 1906929"/>
              <a:gd name="connsiteY6" fmla="*/ 10950 h 2868483"/>
              <a:gd name="connsiteX7" fmla="*/ 1364655 w 1906929"/>
              <a:gd name="connsiteY7" fmla="*/ 28471 h 2868483"/>
              <a:gd name="connsiteX8" fmla="*/ 1704587 w 1906929"/>
              <a:gd name="connsiteY8" fmla="*/ 208061 h 2868483"/>
              <a:gd name="connsiteX9" fmla="*/ 1880036 w 1906929"/>
              <a:gd name="connsiteY9" fmla="*/ 891376 h 2868483"/>
              <a:gd name="connsiteX10" fmla="*/ 1682656 w 1906929"/>
              <a:gd name="connsiteY10" fmla="*/ 1202372 h 2868483"/>
              <a:gd name="connsiteX11" fmla="*/ 1344917 w 1906929"/>
              <a:gd name="connsiteY11" fmla="*/ 1447665 h 2868483"/>
              <a:gd name="connsiteX12" fmla="*/ 1002791 w 1906929"/>
              <a:gd name="connsiteY12" fmla="*/ 1793703 h 2868483"/>
              <a:gd name="connsiteX13" fmla="*/ 926032 w 1906929"/>
              <a:gd name="connsiteY13" fmla="*/ 2054327 h 2868483"/>
              <a:gd name="connsiteX14" fmla="*/ 1276930 w 1906929"/>
              <a:gd name="connsiteY14" fmla="*/ 2744213 h 2868483"/>
              <a:gd name="connsiteX15" fmla="*/ 1432641 w 1906929"/>
              <a:gd name="connsiteY15" fmla="*/ 2818677 h 2868483"/>
              <a:gd name="connsiteX16" fmla="*/ 1594931 w 1906929"/>
              <a:gd name="connsiteY16" fmla="*/ 2853718 h 2868483"/>
              <a:gd name="connsiteX17" fmla="*/ 1597125 w 1906929"/>
              <a:gd name="connsiteY17" fmla="*/ 2858099 h 2868483"/>
              <a:gd name="connsiteX18" fmla="*/ 1149730 w 1906929"/>
              <a:gd name="connsiteY18" fmla="*/ 2836197 h 2868483"/>
              <a:gd name="connsiteX19" fmla="*/ 213270 w 1906929"/>
              <a:gd name="connsiteY19" fmla="*/ 2168213 h 2868483"/>
              <a:gd name="connsiteX20" fmla="*/ 156250 w 1906929"/>
              <a:gd name="connsiteY20" fmla="*/ 2067467 h 2868483"/>
              <a:gd name="connsiteX21" fmla="*/ 132125 w 1906929"/>
              <a:gd name="connsiteY21" fmla="*/ 803772 h 2868483"/>
              <a:gd name="connsiteX22" fmla="*/ 787866 w 1906929"/>
              <a:gd name="connsiteY22" fmla="*/ 113886 h 2868483"/>
              <a:gd name="connsiteX23" fmla="*/ 1059812 w 1906929"/>
              <a:gd name="connsiteY23" fmla="*/ 10950 h 2868483"/>
              <a:gd name="connsiteX24" fmla="*/ 1182626 w 1906929"/>
              <a:gd name="connsiteY24" fmla="*/ 0 h 2868483"/>
              <a:gd name="connsiteX0-1" fmla="*/ 1265321 w 1906929"/>
              <a:gd name="connsiteY0-2" fmla="*/ 445512 h 2868483"/>
              <a:gd name="connsiteX1-3" fmla="*/ 1007156 w 1906929"/>
              <a:gd name="connsiteY1-4" fmla="*/ 703677 h 2868483"/>
              <a:gd name="connsiteX2-5" fmla="*/ 1265321 w 1906929"/>
              <a:gd name="connsiteY2-6" fmla="*/ 961842 h 2868483"/>
              <a:gd name="connsiteX3-7" fmla="*/ 1523486 w 1906929"/>
              <a:gd name="connsiteY3-8" fmla="*/ 703677 h 2868483"/>
              <a:gd name="connsiteX4-9" fmla="*/ 1265321 w 1906929"/>
              <a:gd name="connsiteY4-10" fmla="*/ 445512 h 2868483"/>
              <a:gd name="connsiteX5-11" fmla="*/ 1182626 w 1906929"/>
              <a:gd name="connsiteY5-12" fmla="*/ 0 h 2868483"/>
              <a:gd name="connsiteX6-13" fmla="*/ 1364655 w 1906929"/>
              <a:gd name="connsiteY6-14" fmla="*/ 28471 h 2868483"/>
              <a:gd name="connsiteX7-15" fmla="*/ 1704587 w 1906929"/>
              <a:gd name="connsiteY7-16" fmla="*/ 208061 h 2868483"/>
              <a:gd name="connsiteX8-17" fmla="*/ 1880036 w 1906929"/>
              <a:gd name="connsiteY8-18" fmla="*/ 891376 h 2868483"/>
              <a:gd name="connsiteX9-19" fmla="*/ 1682656 w 1906929"/>
              <a:gd name="connsiteY9-20" fmla="*/ 1202372 h 2868483"/>
              <a:gd name="connsiteX10-21" fmla="*/ 1344917 w 1906929"/>
              <a:gd name="connsiteY10-22" fmla="*/ 1447665 h 2868483"/>
              <a:gd name="connsiteX11-23" fmla="*/ 1002791 w 1906929"/>
              <a:gd name="connsiteY11-24" fmla="*/ 1793703 h 2868483"/>
              <a:gd name="connsiteX12-25" fmla="*/ 926032 w 1906929"/>
              <a:gd name="connsiteY12-26" fmla="*/ 2054327 h 2868483"/>
              <a:gd name="connsiteX13-27" fmla="*/ 1276930 w 1906929"/>
              <a:gd name="connsiteY13-28" fmla="*/ 2744213 h 2868483"/>
              <a:gd name="connsiteX14-29" fmla="*/ 1432641 w 1906929"/>
              <a:gd name="connsiteY14-30" fmla="*/ 2818677 h 2868483"/>
              <a:gd name="connsiteX15-31" fmla="*/ 1594931 w 1906929"/>
              <a:gd name="connsiteY15-32" fmla="*/ 2853718 h 2868483"/>
              <a:gd name="connsiteX16-33" fmla="*/ 1597125 w 1906929"/>
              <a:gd name="connsiteY16-34" fmla="*/ 2858099 h 2868483"/>
              <a:gd name="connsiteX17-35" fmla="*/ 1149730 w 1906929"/>
              <a:gd name="connsiteY17-36" fmla="*/ 2836197 h 2868483"/>
              <a:gd name="connsiteX18-37" fmla="*/ 213270 w 1906929"/>
              <a:gd name="connsiteY18-38" fmla="*/ 2168213 h 2868483"/>
              <a:gd name="connsiteX19-39" fmla="*/ 156250 w 1906929"/>
              <a:gd name="connsiteY19-40" fmla="*/ 2067467 h 2868483"/>
              <a:gd name="connsiteX20-41" fmla="*/ 132125 w 1906929"/>
              <a:gd name="connsiteY20-42" fmla="*/ 803772 h 2868483"/>
              <a:gd name="connsiteX21-43" fmla="*/ 787866 w 1906929"/>
              <a:gd name="connsiteY21-44" fmla="*/ 113886 h 2868483"/>
              <a:gd name="connsiteX22-45" fmla="*/ 1059812 w 1906929"/>
              <a:gd name="connsiteY22-46" fmla="*/ 10950 h 2868483"/>
              <a:gd name="connsiteX23-47" fmla="*/ 1182626 w 1906929"/>
              <a:gd name="connsiteY23-48" fmla="*/ 0 h 2868483"/>
              <a:gd name="connsiteX0-49" fmla="*/ 1265321 w 1906929"/>
              <a:gd name="connsiteY0-50" fmla="*/ 445512 h 2868483"/>
              <a:gd name="connsiteX1-51" fmla="*/ 1007156 w 1906929"/>
              <a:gd name="connsiteY1-52" fmla="*/ 703677 h 2868483"/>
              <a:gd name="connsiteX2-53" fmla="*/ 1265321 w 1906929"/>
              <a:gd name="connsiteY2-54" fmla="*/ 961842 h 2868483"/>
              <a:gd name="connsiteX3-55" fmla="*/ 1523486 w 1906929"/>
              <a:gd name="connsiteY3-56" fmla="*/ 703677 h 2868483"/>
              <a:gd name="connsiteX4-57" fmla="*/ 1265321 w 1906929"/>
              <a:gd name="connsiteY4-58" fmla="*/ 445512 h 2868483"/>
              <a:gd name="connsiteX5-59" fmla="*/ 1182626 w 1906929"/>
              <a:gd name="connsiteY5-60" fmla="*/ 0 h 2868483"/>
              <a:gd name="connsiteX6-61" fmla="*/ 1364655 w 1906929"/>
              <a:gd name="connsiteY6-62" fmla="*/ 28471 h 2868483"/>
              <a:gd name="connsiteX7-63" fmla="*/ 1704587 w 1906929"/>
              <a:gd name="connsiteY7-64" fmla="*/ 208061 h 2868483"/>
              <a:gd name="connsiteX8-65" fmla="*/ 1880036 w 1906929"/>
              <a:gd name="connsiteY8-66" fmla="*/ 891376 h 2868483"/>
              <a:gd name="connsiteX9-67" fmla="*/ 1682656 w 1906929"/>
              <a:gd name="connsiteY9-68" fmla="*/ 1202372 h 2868483"/>
              <a:gd name="connsiteX10-69" fmla="*/ 1344917 w 1906929"/>
              <a:gd name="connsiteY10-70" fmla="*/ 1447665 h 2868483"/>
              <a:gd name="connsiteX11-71" fmla="*/ 1002791 w 1906929"/>
              <a:gd name="connsiteY11-72" fmla="*/ 1793703 h 2868483"/>
              <a:gd name="connsiteX12-73" fmla="*/ 926032 w 1906929"/>
              <a:gd name="connsiteY12-74" fmla="*/ 2054327 h 2868483"/>
              <a:gd name="connsiteX13-75" fmla="*/ 1276930 w 1906929"/>
              <a:gd name="connsiteY13-76" fmla="*/ 2744213 h 2868483"/>
              <a:gd name="connsiteX14-77" fmla="*/ 1432641 w 1906929"/>
              <a:gd name="connsiteY14-78" fmla="*/ 2818677 h 2868483"/>
              <a:gd name="connsiteX15-79" fmla="*/ 1594931 w 1906929"/>
              <a:gd name="connsiteY15-80" fmla="*/ 2853718 h 2868483"/>
              <a:gd name="connsiteX16-81" fmla="*/ 1597125 w 1906929"/>
              <a:gd name="connsiteY16-82" fmla="*/ 2858099 h 2868483"/>
              <a:gd name="connsiteX17-83" fmla="*/ 1149730 w 1906929"/>
              <a:gd name="connsiteY17-84" fmla="*/ 2836197 h 2868483"/>
              <a:gd name="connsiteX18-85" fmla="*/ 213270 w 1906929"/>
              <a:gd name="connsiteY18-86" fmla="*/ 2168213 h 2868483"/>
              <a:gd name="connsiteX19-87" fmla="*/ 156250 w 1906929"/>
              <a:gd name="connsiteY19-88" fmla="*/ 2067467 h 2868483"/>
              <a:gd name="connsiteX20-89" fmla="*/ 132125 w 1906929"/>
              <a:gd name="connsiteY20-90" fmla="*/ 803772 h 2868483"/>
              <a:gd name="connsiteX21-91" fmla="*/ 787866 w 1906929"/>
              <a:gd name="connsiteY21-92" fmla="*/ 113886 h 2868483"/>
              <a:gd name="connsiteX22-93" fmla="*/ 1059812 w 1906929"/>
              <a:gd name="connsiteY22-94" fmla="*/ 10950 h 2868483"/>
              <a:gd name="connsiteX23-95" fmla="*/ 1182626 w 1906929"/>
              <a:gd name="connsiteY23-96" fmla="*/ 0 h 2868483"/>
              <a:gd name="connsiteX0-97" fmla="*/ 1265321 w 1906929"/>
              <a:gd name="connsiteY0-98" fmla="*/ 444012 h 2866983"/>
              <a:gd name="connsiteX1-99" fmla="*/ 1007156 w 1906929"/>
              <a:gd name="connsiteY1-100" fmla="*/ 702177 h 2866983"/>
              <a:gd name="connsiteX2-101" fmla="*/ 1265321 w 1906929"/>
              <a:gd name="connsiteY2-102" fmla="*/ 960342 h 2866983"/>
              <a:gd name="connsiteX3-103" fmla="*/ 1523486 w 1906929"/>
              <a:gd name="connsiteY3-104" fmla="*/ 702177 h 2866983"/>
              <a:gd name="connsiteX4-105" fmla="*/ 1265321 w 1906929"/>
              <a:gd name="connsiteY4-106" fmla="*/ 444012 h 2866983"/>
              <a:gd name="connsiteX5-107" fmla="*/ 1059812 w 1906929"/>
              <a:gd name="connsiteY5-108" fmla="*/ 9450 h 2866983"/>
              <a:gd name="connsiteX6-109" fmla="*/ 1364655 w 1906929"/>
              <a:gd name="connsiteY6-110" fmla="*/ 26971 h 2866983"/>
              <a:gd name="connsiteX7-111" fmla="*/ 1704587 w 1906929"/>
              <a:gd name="connsiteY7-112" fmla="*/ 206561 h 2866983"/>
              <a:gd name="connsiteX8-113" fmla="*/ 1880036 w 1906929"/>
              <a:gd name="connsiteY8-114" fmla="*/ 889876 h 2866983"/>
              <a:gd name="connsiteX9-115" fmla="*/ 1682656 w 1906929"/>
              <a:gd name="connsiteY9-116" fmla="*/ 1200872 h 2866983"/>
              <a:gd name="connsiteX10-117" fmla="*/ 1344917 w 1906929"/>
              <a:gd name="connsiteY10-118" fmla="*/ 1446165 h 2866983"/>
              <a:gd name="connsiteX11-119" fmla="*/ 1002791 w 1906929"/>
              <a:gd name="connsiteY11-120" fmla="*/ 1792203 h 2866983"/>
              <a:gd name="connsiteX12-121" fmla="*/ 926032 w 1906929"/>
              <a:gd name="connsiteY12-122" fmla="*/ 2052827 h 2866983"/>
              <a:gd name="connsiteX13-123" fmla="*/ 1276930 w 1906929"/>
              <a:gd name="connsiteY13-124" fmla="*/ 2742713 h 2866983"/>
              <a:gd name="connsiteX14-125" fmla="*/ 1432641 w 1906929"/>
              <a:gd name="connsiteY14-126" fmla="*/ 2817177 h 2866983"/>
              <a:gd name="connsiteX15-127" fmla="*/ 1594931 w 1906929"/>
              <a:gd name="connsiteY15-128" fmla="*/ 2852218 h 2866983"/>
              <a:gd name="connsiteX16-129" fmla="*/ 1597125 w 1906929"/>
              <a:gd name="connsiteY16-130" fmla="*/ 2856599 h 2866983"/>
              <a:gd name="connsiteX17-131" fmla="*/ 1149730 w 1906929"/>
              <a:gd name="connsiteY17-132" fmla="*/ 2834697 h 2866983"/>
              <a:gd name="connsiteX18-133" fmla="*/ 213270 w 1906929"/>
              <a:gd name="connsiteY18-134" fmla="*/ 2166713 h 2866983"/>
              <a:gd name="connsiteX19-135" fmla="*/ 156250 w 1906929"/>
              <a:gd name="connsiteY19-136" fmla="*/ 2065967 h 2866983"/>
              <a:gd name="connsiteX20-137" fmla="*/ 132125 w 1906929"/>
              <a:gd name="connsiteY20-138" fmla="*/ 802272 h 2866983"/>
              <a:gd name="connsiteX21-139" fmla="*/ 787866 w 1906929"/>
              <a:gd name="connsiteY21-140" fmla="*/ 112386 h 2866983"/>
              <a:gd name="connsiteX22-141" fmla="*/ 1059812 w 1906929"/>
              <a:gd name="connsiteY22-142" fmla="*/ 9450 h 2866983"/>
              <a:gd name="connsiteX0-143" fmla="*/ 1265321 w 1906929"/>
              <a:gd name="connsiteY0-144" fmla="*/ 431003 h 2853974"/>
              <a:gd name="connsiteX1-145" fmla="*/ 1007156 w 1906929"/>
              <a:gd name="connsiteY1-146" fmla="*/ 689168 h 2853974"/>
              <a:gd name="connsiteX2-147" fmla="*/ 1265321 w 1906929"/>
              <a:gd name="connsiteY2-148" fmla="*/ 947333 h 2853974"/>
              <a:gd name="connsiteX3-149" fmla="*/ 1523486 w 1906929"/>
              <a:gd name="connsiteY3-150" fmla="*/ 689168 h 2853974"/>
              <a:gd name="connsiteX4-151" fmla="*/ 1265321 w 1906929"/>
              <a:gd name="connsiteY4-152" fmla="*/ 431003 h 2853974"/>
              <a:gd name="connsiteX5-153" fmla="*/ 787866 w 1906929"/>
              <a:gd name="connsiteY5-154" fmla="*/ 99377 h 2853974"/>
              <a:gd name="connsiteX6-155" fmla="*/ 1364655 w 1906929"/>
              <a:gd name="connsiteY6-156" fmla="*/ 13962 h 2853974"/>
              <a:gd name="connsiteX7-157" fmla="*/ 1704587 w 1906929"/>
              <a:gd name="connsiteY7-158" fmla="*/ 193552 h 2853974"/>
              <a:gd name="connsiteX8-159" fmla="*/ 1880036 w 1906929"/>
              <a:gd name="connsiteY8-160" fmla="*/ 876867 h 2853974"/>
              <a:gd name="connsiteX9-161" fmla="*/ 1682656 w 1906929"/>
              <a:gd name="connsiteY9-162" fmla="*/ 1187863 h 2853974"/>
              <a:gd name="connsiteX10-163" fmla="*/ 1344917 w 1906929"/>
              <a:gd name="connsiteY10-164" fmla="*/ 1433156 h 2853974"/>
              <a:gd name="connsiteX11-165" fmla="*/ 1002791 w 1906929"/>
              <a:gd name="connsiteY11-166" fmla="*/ 1779194 h 2853974"/>
              <a:gd name="connsiteX12-167" fmla="*/ 926032 w 1906929"/>
              <a:gd name="connsiteY12-168" fmla="*/ 2039818 h 2853974"/>
              <a:gd name="connsiteX13-169" fmla="*/ 1276930 w 1906929"/>
              <a:gd name="connsiteY13-170" fmla="*/ 2729704 h 2853974"/>
              <a:gd name="connsiteX14-171" fmla="*/ 1432641 w 1906929"/>
              <a:gd name="connsiteY14-172" fmla="*/ 2804168 h 2853974"/>
              <a:gd name="connsiteX15-173" fmla="*/ 1594931 w 1906929"/>
              <a:gd name="connsiteY15-174" fmla="*/ 2839209 h 2853974"/>
              <a:gd name="connsiteX16-175" fmla="*/ 1597125 w 1906929"/>
              <a:gd name="connsiteY16-176" fmla="*/ 2843590 h 2853974"/>
              <a:gd name="connsiteX17-177" fmla="*/ 1149730 w 1906929"/>
              <a:gd name="connsiteY17-178" fmla="*/ 2821688 h 2853974"/>
              <a:gd name="connsiteX18-179" fmla="*/ 213270 w 1906929"/>
              <a:gd name="connsiteY18-180" fmla="*/ 2153704 h 2853974"/>
              <a:gd name="connsiteX19-181" fmla="*/ 156250 w 1906929"/>
              <a:gd name="connsiteY19-182" fmla="*/ 2052958 h 2853974"/>
              <a:gd name="connsiteX20-183" fmla="*/ 132125 w 1906929"/>
              <a:gd name="connsiteY20-184" fmla="*/ 789263 h 2853974"/>
              <a:gd name="connsiteX21-185" fmla="*/ 787866 w 1906929"/>
              <a:gd name="connsiteY21-186" fmla="*/ 99377 h 2853974"/>
              <a:gd name="connsiteX0-187" fmla="*/ 1265321 w 1906929"/>
              <a:gd name="connsiteY0-188" fmla="*/ 432757 h 2855728"/>
              <a:gd name="connsiteX1-189" fmla="*/ 1007156 w 1906929"/>
              <a:gd name="connsiteY1-190" fmla="*/ 690922 h 2855728"/>
              <a:gd name="connsiteX2-191" fmla="*/ 1265321 w 1906929"/>
              <a:gd name="connsiteY2-192" fmla="*/ 949087 h 2855728"/>
              <a:gd name="connsiteX3-193" fmla="*/ 1523486 w 1906929"/>
              <a:gd name="connsiteY3-194" fmla="*/ 690922 h 2855728"/>
              <a:gd name="connsiteX4-195" fmla="*/ 1265321 w 1906929"/>
              <a:gd name="connsiteY4-196" fmla="*/ 432757 h 2855728"/>
              <a:gd name="connsiteX5-197" fmla="*/ 787866 w 1906929"/>
              <a:gd name="connsiteY5-198" fmla="*/ 101131 h 2855728"/>
              <a:gd name="connsiteX6-199" fmla="*/ 1364655 w 1906929"/>
              <a:gd name="connsiteY6-200" fmla="*/ 15716 h 2855728"/>
              <a:gd name="connsiteX7-201" fmla="*/ 1704587 w 1906929"/>
              <a:gd name="connsiteY7-202" fmla="*/ 195306 h 2855728"/>
              <a:gd name="connsiteX8-203" fmla="*/ 1880036 w 1906929"/>
              <a:gd name="connsiteY8-204" fmla="*/ 878621 h 2855728"/>
              <a:gd name="connsiteX9-205" fmla="*/ 1682656 w 1906929"/>
              <a:gd name="connsiteY9-206" fmla="*/ 1189617 h 2855728"/>
              <a:gd name="connsiteX10-207" fmla="*/ 1344917 w 1906929"/>
              <a:gd name="connsiteY10-208" fmla="*/ 1434910 h 2855728"/>
              <a:gd name="connsiteX11-209" fmla="*/ 1002791 w 1906929"/>
              <a:gd name="connsiteY11-210" fmla="*/ 1780948 h 2855728"/>
              <a:gd name="connsiteX12-211" fmla="*/ 926032 w 1906929"/>
              <a:gd name="connsiteY12-212" fmla="*/ 2041572 h 2855728"/>
              <a:gd name="connsiteX13-213" fmla="*/ 1276930 w 1906929"/>
              <a:gd name="connsiteY13-214" fmla="*/ 2731458 h 2855728"/>
              <a:gd name="connsiteX14-215" fmla="*/ 1432641 w 1906929"/>
              <a:gd name="connsiteY14-216" fmla="*/ 2805922 h 2855728"/>
              <a:gd name="connsiteX15-217" fmla="*/ 1594931 w 1906929"/>
              <a:gd name="connsiteY15-218" fmla="*/ 2840963 h 2855728"/>
              <a:gd name="connsiteX16-219" fmla="*/ 1597125 w 1906929"/>
              <a:gd name="connsiteY16-220" fmla="*/ 2845344 h 2855728"/>
              <a:gd name="connsiteX17-221" fmla="*/ 1149730 w 1906929"/>
              <a:gd name="connsiteY17-222" fmla="*/ 2823442 h 2855728"/>
              <a:gd name="connsiteX18-223" fmla="*/ 213270 w 1906929"/>
              <a:gd name="connsiteY18-224" fmla="*/ 2155458 h 2855728"/>
              <a:gd name="connsiteX19-225" fmla="*/ 156250 w 1906929"/>
              <a:gd name="connsiteY19-226" fmla="*/ 2054712 h 2855728"/>
              <a:gd name="connsiteX20-227" fmla="*/ 132125 w 1906929"/>
              <a:gd name="connsiteY20-228" fmla="*/ 791017 h 2855728"/>
              <a:gd name="connsiteX21-229" fmla="*/ 787866 w 1906929"/>
              <a:gd name="connsiteY21-230" fmla="*/ 101131 h 28557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906929" h="2855728">
                <a:moveTo>
                  <a:pt x="1265321" y="432757"/>
                </a:moveTo>
                <a:cubicBezTo>
                  <a:pt x="1122740" y="432757"/>
                  <a:pt x="1007156" y="548341"/>
                  <a:pt x="1007156" y="690922"/>
                </a:cubicBezTo>
                <a:cubicBezTo>
                  <a:pt x="1007156" y="833503"/>
                  <a:pt x="1122740" y="949087"/>
                  <a:pt x="1265321" y="949087"/>
                </a:cubicBezTo>
                <a:cubicBezTo>
                  <a:pt x="1407902" y="949087"/>
                  <a:pt x="1523486" y="833503"/>
                  <a:pt x="1523486" y="690922"/>
                </a:cubicBezTo>
                <a:cubicBezTo>
                  <a:pt x="1523486" y="548341"/>
                  <a:pt x="1407902" y="432757"/>
                  <a:pt x="1265321" y="432757"/>
                </a:cubicBezTo>
                <a:close/>
                <a:moveTo>
                  <a:pt x="787866" y="101131"/>
                </a:moveTo>
                <a:cubicBezTo>
                  <a:pt x="993288" y="-28086"/>
                  <a:pt x="1237455" y="-3995"/>
                  <a:pt x="1364655" y="15716"/>
                </a:cubicBezTo>
                <a:cubicBezTo>
                  <a:pt x="1491855" y="35427"/>
                  <a:pt x="1608090" y="103321"/>
                  <a:pt x="1704587" y="195306"/>
                </a:cubicBezTo>
                <a:cubicBezTo>
                  <a:pt x="1880036" y="374895"/>
                  <a:pt x="1950216" y="644279"/>
                  <a:pt x="1880036" y="878621"/>
                </a:cubicBezTo>
                <a:cubicBezTo>
                  <a:pt x="1844946" y="994697"/>
                  <a:pt x="1774767" y="1106393"/>
                  <a:pt x="1682656" y="1189617"/>
                </a:cubicBezTo>
                <a:cubicBezTo>
                  <a:pt x="1568614" y="1268462"/>
                  <a:pt x="1454572" y="1342925"/>
                  <a:pt x="1344917" y="1434910"/>
                </a:cubicBezTo>
                <a:cubicBezTo>
                  <a:pt x="1213330" y="1529085"/>
                  <a:pt x="1066391" y="1629830"/>
                  <a:pt x="1002791" y="1780948"/>
                </a:cubicBezTo>
                <a:cubicBezTo>
                  <a:pt x="952350" y="1857602"/>
                  <a:pt x="943577" y="1949587"/>
                  <a:pt x="926032" y="2041572"/>
                </a:cubicBezTo>
                <a:cubicBezTo>
                  <a:pt x="897522" y="2310956"/>
                  <a:pt x="1031302" y="2589100"/>
                  <a:pt x="1276930" y="2731458"/>
                </a:cubicBezTo>
                <a:cubicBezTo>
                  <a:pt x="1325179" y="2764309"/>
                  <a:pt x="1382200" y="2779640"/>
                  <a:pt x="1432641" y="2805922"/>
                </a:cubicBezTo>
                <a:cubicBezTo>
                  <a:pt x="1489662" y="2816872"/>
                  <a:pt x="1540104" y="2840963"/>
                  <a:pt x="1594931" y="2840963"/>
                </a:cubicBezTo>
                <a:cubicBezTo>
                  <a:pt x="1599318" y="2843153"/>
                  <a:pt x="1592738" y="2843153"/>
                  <a:pt x="1597125" y="2845344"/>
                </a:cubicBezTo>
                <a:cubicBezTo>
                  <a:pt x="1463345" y="2867245"/>
                  <a:pt x="1290089" y="2851914"/>
                  <a:pt x="1149730" y="2823442"/>
                </a:cubicBezTo>
                <a:cubicBezTo>
                  <a:pt x="772514" y="2744598"/>
                  <a:pt x="412844" y="2492735"/>
                  <a:pt x="213270" y="2155458"/>
                </a:cubicBezTo>
                <a:lnTo>
                  <a:pt x="156250" y="2054712"/>
                </a:lnTo>
                <a:cubicBezTo>
                  <a:pt x="-43324" y="1680203"/>
                  <a:pt x="-52096" y="1165526"/>
                  <a:pt x="132125" y="791017"/>
                </a:cubicBezTo>
                <a:cubicBezTo>
                  <a:pt x="252746" y="506302"/>
                  <a:pt x="507148" y="234728"/>
                  <a:pt x="787866" y="1011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4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5519936" y="2052538"/>
            <a:ext cx="1906587" cy="2855913"/>
          </a:xfrm>
          <a:custGeom>
            <a:avLst/>
            <a:gdLst>
              <a:gd name="connsiteX0" fmla="*/ 641609 w 1906929"/>
              <a:gd name="connsiteY0" fmla="*/ 1906640 h 2855727"/>
              <a:gd name="connsiteX1" fmla="*/ 383444 w 1906929"/>
              <a:gd name="connsiteY1" fmla="*/ 2164805 h 2855727"/>
              <a:gd name="connsiteX2" fmla="*/ 641609 w 1906929"/>
              <a:gd name="connsiteY2" fmla="*/ 2422970 h 2855727"/>
              <a:gd name="connsiteX3" fmla="*/ 899774 w 1906929"/>
              <a:gd name="connsiteY3" fmla="*/ 2164805 h 2855727"/>
              <a:gd name="connsiteX4" fmla="*/ 641609 w 1906929"/>
              <a:gd name="connsiteY4" fmla="*/ 1906640 h 2855727"/>
              <a:gd name="connsiteX5" fmla="*/ 416411 w 1906929"/>
              <a:gd name="connsiteY5" fmla="*/ 562 h 2855727"/>
              <a:gd name="connsiteX6" fmla="*/ 757200 w 1906929"/>
              <a:gd name="connsiteY6" fmla="*/ 32285 h 2855727"/>
              <a:gd name="connsiteX7" fmla="*/ 1693660 w 1906929"/>
              <a:gd name="connsiteY7" fmla="*/ 700269 h 2855727"/>
              <a:gd name="connsiteX8" fmla="*/ 1750680 w 1906929"/>
              <a:gd name="connsiteY8" fmla="*/ 801015 h 2855727"/>
              <a:gd name="connsiteX9" fmla="*/ 1774805 w 1906929"/>
              <a:gd name="connsiteY9" fmla="*/ 2064710 h 2855727"/>
              <a:gd name="connsiteX10" fmla="*/ 1119064 w 1906929"/>
              <a:gd name="connsiteY10" fmla="*/ 2754596 h 2855727"/>
              <a:gd name="connsiteX11" fmla="*/ 542275 w 1906929"/>
              <a:gd name="connsiteY11" fmla="*/ 2840011 h 2855727"/>
              <a:gd name="connsiteX12" fmla="*/ 202343 w 1906929"/>
              <a:gd name="connsiteY12" fmla="*/ 2660421 h 2855727"/>
              <a:gd name="connsiteX13" fmla="*/ 26894 w 1906929"/>
              <a:gd name="connsiteY13" fmla="*/ 1977106 h 2855727"/>
              <a:gd name="connsiteX14" fmla="*/ 224274 w 1906929"/>
              <a:gd name="connsiteY14" fmla="*/ 1666110 h 2855727"/>
              <a:gd name="connsiteX15" fmla="*/ 562013 w 1906929"/>
              <a:gd name="connsiteY15" fmla="*/ 1420817 h 2855727"/>
              <a:gd name="connsiteX16" fmla="*/ 904139 w 1906929"/>
              <a:gd name="connsiteY16" fmla="*/ 1074779 h 2855727"/>
              <a:gd name="connsiteX17" fmla="*/ 980898 w 1906929"/>
              <a:gd name="connsiteY17" fmla="*/ 814155 h 2855727"/>
              <a:gd name="connsiteX18" fmla="*/ 630000 w 1906929"/>
              <a:gd name="connsiteY18" fmla="*/ 124269 h 2855727"/>
              <a:gd name="connsiteX19" fmla="*/ 474289 w 1906929"/>
              <a:gd name="connsiteY19" fmla="*/ 49805 h 2855727"/>
              <a:gd name="connsiteX20" fmla="*/ 311999 w 1906929"/>
              <a:gd name="connsiteY20" fmla="*/ 14764 h 2855727"/>
              <a:gd name="connsiteX21" fmla="*/ 309805 w 1906929"/>
              <a:gd name="connsiteY21" fmla="*/ 10383 h 2855727"/>
              <a:gd name="connsiteX22" fmla="*/ 416411 w 1906929"/>
              <a:gd name="connsiteY22" fmla="*/ 562 h 285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06929" h="2855727">
                <a:moveTo>
                  <a:pt x="641609" y="1906640"/>
                </a:moveTo>
                <a:cubicBezTo>
                  <a:pt x="499028" y="1906640"/>
                  <a:pt x="383444" y="2022224"/>
                  <a:pt x="383444" y="2164805"/>
                </a:cubicBezTo>
                <a:cubicBezTo>
                  <a:pt x="383444" y="2307386"/>
                  <a:pt x="499028" y="2422970"/>
                  <a:pt x="641609" y="2422970"/>
                </a:cubicBezTo>
                <a:cubicBezTo>
                  <a:pt x="784190" y="2422970"/>
                  <a:pt x="899774" y="2307386"/>
                  <a:pt x="899774" y="2164805"/>
                </a:cubicBezTo>
                <a:cubicBezTo>
                  <a:pt x="899774" y="2022224"/>
                  <a:pt x="784190" y="1906640"/>
                  <a:pt x="641609" y="1906640"/>
                </a:cubicBezTo>
                <a:close/>
                <a:moveTo>
                  <a:pt x="416411" y="562"/>
                </a:moveTo>
                <a:cubicBezTo>
                  <a:pt x="528157" y="-3031"/>
                  <a:pt x="651931" y="10931"/>
                  <a:pt x="757200" y="32285"/>
                </a:cubicBezTo>
                <a:cubicBezTo>
                  <a:pt x="1134416" y="111129"/>
                  <a:pt x="1494086" y="362992"/>
                  <a:pt x="1693660" y="700269"/>
                </a:cubicBezTo>
                <a:lnTo>
                  <a:pt x="1750680" y="801015"/>
                </a:lnTo>
                <a:cubicBezTo>
                  <a:pt x="1950254" y="1175524"/>
                  <a:pt x="1959026" y="1690201"/>
                  <a:pt x="1774805" y="2064710"/>
                </a:cubicBezTo>
                <a:cubicBezTo>
                  <a:pt x="1654184" y="2349425"/>
                  <a:pt x="1399782" y="2620999"/>
                  <a:pt x="1119064" y="2754596"/>
                </a:cubicBezTo>
                <a:cubicBezTo>
                  <a:pt x="913642" y="2883813"/>
                  <a:pt x="669475" y="2859722"/>
                  <a:pt x="542275" y="2840011"/>
                </a:cubicBezTo>
                <a:cubicBezTo>
                  <a:pt x="415075" y="2820300"/>
                  <a:pt x="298840" y="2752406"/>
                  <a:pt x="202343" y="2660421"/>
                </a:cubicBezTo>
                <a:cubicBezTo>
                  <a:pt x="26894" y="2480832"/>
                  <a:pt x="-43286" y="2211448"/>
                  <a:pt x="26894" y="1977106"/>
                </a:cubicBezTo>
                <a:cubicBezTo>
                  <a:pt x="61984" y="1861030"/>
                  <a:pt x="132163" y="1749334"/>
                  <a:pt x="224274" y="1666110"/>
                </a:cubicBezTo>
                <a:cubicBezTo>
                  <a:pt x="338316" y="1587265"/>
                  <a:pt x="452358" y="1512802"/>
                  <a:pt x="562013" y="1420817"/>
                </a:cubicBezTo>
                <a:cubicBezTo>
                  <a:pt x="693600" y="1326642"/>
                  <a:pt x="840539" y="1225897"/>
                  <a:pt x="904139" y="1074779"/>
                </a:cubicBezTo>
                <a:cubicBezTo>
                  <a:pt x="954580" y="998125"/>
                  <a:pt x="963353" y="906140"/>
                  <a:pt x="980898" y="814155"/>
                </a:cubicBezTo>
                <a:cubicBezTo>
                  <a:pt x="1009408" y="544771"/>
                  <a:pt x="875628" y="266627"/>
                  <a:pt x="630000" y="124269"/>
                </a:cubicBezTo>
                <a:cubicBezTo>
                  <a:pt x="581751" y="91418"/>
                  <a:pt x="524730" y="76087"/>
                  <a:pt x="474289" y="49805"/>
                </a:cubicBezTo>
                <a:cubicBezTo>
                  <a:pt x="417268" y="38855"/>
                  <a:pt x="366826" y="14764"/>
                  <a:pt x="311999" y="14764"/>
                </a:cubicBezTo>
                <a:cubicBezTo>
                  <a:pt x="307612" y="12574"/>
                  <a:pt x="314192" y="12574"/>
                  <a:pt x="309805" y="10383"/>
                </a:cubicBezTo>
                <a:cubicBezTo>
                  <a:pt x="343250" y="4908"/>
                  <a:pt x="379163" y="1759"/>
                  <a:pt x="416411" y="5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zh-CN" altLang="en-US" sz="24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2683073" y="1681063"/>
            <a:ext cx="2879725" cy="1027113"/>
          </a:xfrm>
          <a:custGeom>
            <a:avLst/>
            <a:gdLst>
              <a:gd name="connsiteX0" fmla="*/ 0 w 3601329"/>
              <a:gd name="connsiteY0" fmla="*/ 0 h 1026942"/>
              <a:gd name="connsiteX1" fmla="*/ 1814732 w 3601329"/>
              <a:gd name="connsiteY1" fmla="*/ 0 h 1026942"/>
              <a:gd name="connsiteX2" fmla="*/ 3601329 w 3601329"/>
              <a:gd name="connsiteY2" fmla="*/ 1026942 h 102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1329" h="1026942">
                <a:moveTo>
                  <a:pt x="0" y="0"/>
                </a:moveTo>
                <a:lnTo>
                  <a:pt x="1814732" y="0"/>
                </a:lnTo>
                <a:lnTo>
                  <a:pt x="3601329" y="1026942"/>
                </a:lnTo>
              </a:path>
            </a:pathLst>
          </a:cu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 flipH="1" flipV="1">
            <a:off x="6381947" y="4293096"/>
            <a:ext cx="2984500" cy="1027112"/>
          </a:xfrm>
          <a:custGeom>
            <a:avLst/>
            <a:gdLst>
              <a:gd name="connsiteX0" fmla="*/ 0 w 3601329"/>
              <a:gd name="connsiteY0" fmla="*/ 0 h 1026942"/>
              <a:gd name="connsiteX1" fmla="*/ 1814732 w 3601329"/>
              <a:gd name="connsiteY1" fmla="*/ 0 h 1026942"/>
              <a:gd name="connsiteX2" fmla="*/ 3601329 w 3601329"/>
              <a:gd name="connsiteY2" fmla="*/ 1026942 h 102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1329" h="1026942">
                <a:moveTo>
                  <a:pt x="0" y="0"/>
                </a:moveTo>
                <a:lnTo>
                  <a:pt x="1814732" y="0"/>
                </a:lnTo>
                <a:lnTo>
                  <a:pt x="3601329" y="1026942"/>
                </a:lnTo>
              </a:path>
            </a:pathLst>
          </a:cu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Rectangle 62"/>
          <p:cNvSpPr>
            <a:spLocks noChangeArrowheads="1"/>
          </p:cNvSpPr>
          <p:nvPr/>
        </p:nvSpPr>
        <p:spPr bwMode="auto">
          <a:xfrm>
            <a:off x="8688288" y="4221088"/>
            <a:ext cx="2088232" cy="5027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dist">
              <a:lnSpc>
                <a:spcPct val="130000"/>
              </a:lnSpc>
              <a:defRPr/>
            </a:pPr>
            <a:r>
              <a:rPr lang="zh-CN" altLang="en-US" sz="3200" dirty="0" smtClean="0">
                <a:solidFill>
                  <a:srgbClr val="21A3D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体育选课</a:t>
            </a:r>
            <a:endParaRPr lang="zh-CN" altLang="en-US" sz="3200" dirty="0">
              <a:solidFill>
                <a:srgbClr val="21A3D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99656" y="476672"/>
            <a:ext cx="1836204" cy="648072"/>
            <a:chOff x="2999656" y="476672"/>
            <a:chExt cx="1836204" cy="648072"/>
          </a:xfrm>
        </p:grpSpPr>
        <p:sp>
          <p:nvSpPr>
            <p:cNvPr id="30" name="矩形 29"/>
            <p:cNvSpPr/>
            <p:nvPr/>
          </p:nvSpPr>
          <p:spPr>
            <a:xfrm>
              <a:off x="2999656" y="980728"/>
              <a:ext cx="1836204" cy="144016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125670" y="476672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rgbClr val="21A3D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网上选课</a:t>
              </a:r>
              <a:endParaRPr lang="zh-CN" altLang="en-US" sz="2400" b="1" dirty="0">
                <a:solidFill>
                  <a:srgbClr val="21A3D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5087888" y="980728"/>
            <a:ext cx="1836204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213902" y="47667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网上查询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04112" y="980728"/>
            <a:ext cx="1836204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文本框 50"/>
          <p:cNvSpPr txBox="1"/>
          <p:nvPr/>
        </p:nvSpPr>
        <p:spPr>
          <a:xfrm>
            <a:off x="7230126" y="47667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网上报名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18" name="矩形 17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9" name="文本框 6"/>
            <p:cNvSpPr txBox="1"/>
            <p:nvPr/>
          </p:nvSpPr>
          <p:spPr>
            <a:xfrm>
              <a:off x="929426" y="53387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相 关 操 作</a:t>
              </a:r>
              <a:endParaRPr lang="zh-CN" altLang="en-US" sz="24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14375" y="5517232"/>
            <a:ext cx="6999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选课前须完成“网上评教”否则无法选课。</a:t>
            </a:r>
            <a:r>
              <a:rPr lang="zh-CN" altLang="zh-CN" dirty="0">
                <a:solidFill>
                  <a:schemeClr val="accent1">
                    <a:lumMod val="75000"/>
                  </a:schemeClr>
                </a:solidFill>
              </a:rPr>
              <a:t>选课成功后，相应课程会显示在“已选课程”中，不要随意点击“删除课程”和“全部删除”按钮，否则已选课程会退选。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948" y="3030088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第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到第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学期都可以选择，原则上每个学期最多选择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门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课程。素质教育公选课的网络学习平台地址是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http://jscsxy.fy.chaoxing.com/portal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，初始账号为学号，初始密码为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123456.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28248" y="2431503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一年级和二年级的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个学期都需要上，除了新生是在第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学期开学初选课，其余都在学期末选课。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圆角矩形标注 31"/>
          <p:cNvSpPr/>
          <p:nvPr/>
        </p:nvSpPr>
        <p:spPr>
          <a:xfrm>
            <a:off x="8725269" y="5717596"/>
            <a:ext cx="3371703" cy="1012983"/>
          </a:xfrm>
          <a:prstGeom prst="wedgeRoundRectCallout">
            <a:avLst>
              <a:gd name="adj1" fmla="val 5102"/>
              <a:gd name="adj2" fmla="val -13297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体育课是由课程成绩</a:t>
            </a:r>
            <a:r>
              <a:rPr lang="en-US" altLang="zh-CN" dirty="0" smtClean="0">
                <a:solidFill>
                  <a:srgbClr val="FF0000"/>
                </a:solidFill>
              </a:rPr>
              <a:t>+</a:t>
            </a:r>
            <a:r>
              <a:rPr lang="zh-CN" altLang="en-US" dirty="0" smtClean="0">
                <a:solidFill>
                  <a:srgbClr val="FF0000"/>
                </a:solidFill>
              </a:rPr>
              <a:t>早锻炼成绩组成，并且是双及格，重修很麻烦，希望同学们能重视。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044645" y="4822515"/>
            <a:ext cx="10369152" cy="648072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倩简体" panose="02010600030101010101" pitchFamily="65" charset="-122"/>
            </a:endParaRPr>
          </a:p>
        </p:txBody>
      </p:sp>
      <p:sp>
        <p:nvSpPr>
          <p:cNvPr id="16" name="十角星 15"/>
          <p:cNvSpPr/>
          <p:nvPr/>
        </p:nvSpPr>
        <p:spPr>
          <a:xfrm>
            <a:off x="1924559" y="1988840"/>
            <a:ext cx="2371241" cy="2371241"/>
          </a:xfrm>
          <a:prstGeom prst="star10">
            <a:avLst>
              <a:gd name="adj" fmla="val 45147"/>
              <a:gd name="hf" fmla="val 105146"/>
            </a:avLst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118205" y="294362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、基本信息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十角星 19"/>
          <p:cNvSpPr/>
          <p:nvPr/>
        </p:nvSpPr>
        <p:spPr>
          <a:xfrm>
            <a:off x="4876887" y="1988840"/>
            <a:ext cx="2371241" cy="2371241"/>
          </a:xfrm>
          <a:prstGeom prst="star10">
            <a:avLst>
              <a:gd name="adj" fmla="val 45147"/>
              <a:gd name="hf" fmla="val 10514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十角星 22"/>
          <p:cNvSpPr/>
          <p:nvPr/>
        </p:nvSpPr>
        <p:spPr>
          <a:xfrm>
            <a:off x="7829215" y="1988840"/>
            <a:ext cx="2371241" cy="2371241"/>
          </a:xfrm>
          <a:prstGeom prst="star10">
            <a:avLst>
              <a:gd name="adj" fmla="val 45147"/>
              <a:gd name="hf" fmla="val 105146"/>
            </a:avLst>
          </a:prstGeom>
          <a:solidFill>
            <a:srgbClr val="104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054395" y="294362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、课表查询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021637" y="294362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、成绩查询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928688" y="53340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</a:p>
        </p:txBody>
      </p:sp>
      <p:grpSp>
        <p:nvGrpSpPr>
          <p:cNvPr id="38" name="组合 27"/>
          <p:cNvGrpSpPr/>
          <p:nvPr/>
        </p:nvGrpSpPr>
        <p:grpSpPr bwMode="auto">
          <a:xfrm>
            <a:off x="3000375" y="476250"/>
            <a:ext cx="1835150" cy="649288"/>
            <a:chOff x="2999656" y="476672"/>
            <a:chExt cx="1836204" cy="648072"/>
          </a:xfrm>
        </p:grpSpPr>
        <p:sp>
          <p:nvSpPr>
            <p:cNvPr id="39" name="矩形 38"/>
            <p:cNvSpPr/>
            <p:nvPr/>
          </p:nvSpPr>
          <p:spPr>
            <a:xfrm>
              <a:off x="2999656" y="980552"/>
              <a:ext cx="1836204" cy="14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4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0"/>
            <p:cNvSpPr txBox="1">
              <a:spLocks noChangeArrowheads="1"/>
            </p:cNvSpPr>
            <p:nvPr/>
          </p:nvSpPr>
          <p:spPr bwMode="auto">
            <a:xfrm>
              <a:off x="3125670" y="476672"/>
              <a:ext cx="1584176" cy="46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rgbClr val="A6A6A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网上选课</a:t>
              </a:r>
              <a:endParaRPr lang="zh-CN" altLang="en-US" sz="24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087938" y="981075"/>
            <a:ext cx="1836737" cy="1444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/>
          <p:cNvSpPr txBox="1">
            <a:spLocks noChangeArrowheads="1"/>
          </p:cNvSpPr>
          <p:nvPr/>
        </p:nvSpPr>
        <p:spPr bwMode="auto">
          <a:xfrm>
            <a:off x="5213350" y="47625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21A3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网上查询</a:t>
            </a:r>
            <a:endParaRPr lang="zh-CN" altLang="en-US" sz="2400" b="1" dirty="0">
              <a:solidFill>
                <a:srgbClr val="21A3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104063" y="981075"/>
            <a:ext cx="1836737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50"/>
          <p:cNvSpPr txBox="1">
            <a:spLocks noChangeArrowheads="1"/>
          </p:cNvSpPr>
          <p:nvPr/>
        </p:nvSpPr>
        <p:spPr bwMode="auto">
          <a:xfrm>
            <a:off x="7229475" y="476250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zh-CN" altLang="en-US" sz="24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9376" y="404664"/>
            <a:ext cx="2232248" cy="720080"/>
            <a:chOff x="875420" y="404664"/>
            <a:chExt cx="1836204" cy="720080"/>
          </a:xfrm>
        </p:grpSpPr>
        <p:sp>
          <p:nvSpPr>
            <p:cNvPr id="47" name="矩形 46"/>
            <p:cNvSpPr/>
            <p:nvPr/>
          </p:nvSpPr>
          <p:spPr>
            <a:xfrm>
              <a:off x="875420" y="404664"/>
              <a:ext cx="1836204" cy="7200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929426" y="533872"/>
              <a:ext cx="172819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相 </a:t>
              </a:r>
              <a:r>
                <a:rPr lang="zh-CN" altLang="en-US" sz="2400" b="1" dirty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关 操 作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新浪微博：@注龙">
  <a:themeElements>
    <a:clrScheme name="应用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A3D0"/>
      </a:accent1>
      <a:accent2>
        <a:srgbClr val="156985"/>
      </a:accent2>
      <a:accent3>
        <a:srgbClr val="D18821"/>
      </a:accent3>
      <a:accent4>
        <a:srgbClr val="858585"/>
      </a:accent4>
      <a:accent5>
        <a:srgbClr val="2E2E2E"/>
      </a:accent5>
      <a:accent6>
        <a:srgbClr val="D1D1D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2161</Words>
  <Application>Microsoft Office PowerPoint</Application>
  <PresentationFormat>宽屏</PresentationFormat>
  <Paragraphs>229</Paragraphs>
  <Slides>38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2" baseType="lpstr">
      <vt:lpstr>微软雅黑</vt:lpstr>
      <vt:lpstr>Calibri</vt:lpstr>
      <vt:lpstr>方正舒体</vt:lpstr>
      <vt:lpstr>仿宋_GB2312</vt:lpstr>
      <vt:lpstr>华文楷体</vt:lpstr>
      <vt:lpstr>方正粗倩简体</vt:lpstr>
      <vt:lpstr>黑体</vt:lpstr>
      <vt:lpstr>Times New Roman</vt:lpstr>
      <vt:lpstr>华文中宋</vt:lpstr>
      <vt:lpstr>宋体</vt:lpstr>
      <vt:lpstr>华文隶书</vt:lpstr>
      <vt:lpstr>Arial</vt:lpstr>
      <vt:lpstr>文鼎霹靂體</vt:lpstr>
      <vt:lpstr>新浪微博：@注龙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Peter-冯</dc:creator>
  <cp:lastModifiedBy>付景芳</cp:lastModifiedBy>
  <cp:revision>240</cp:revision>
  <dcterms:created xsi:type="dcterms:W3CDTF">2013-10-08T09:05:00Z</dcterms:created>
  <dcterms:modified xsi:type="dcterms:W3CDTF">2018-11-07T02:04:24Z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